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90" r:id="rId2"/>
    <p:sldId id="391"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263"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85B"/>
    <a:srgbClr val="C3D940"/>
    <a:srgbClr val="E6681A"/>
    <a:srgbClr val="E4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1" autoAdjust="0"/>
    <p:restoredTop sz="82739" autoAdjust="0"/>
  </p:normalViewPr>
  <p:slideViewPr>
    <p:cSldViewPr snapToGrid="0" snapToObjects="1">
      <p:cViewPr varScale="1">
        <p:scale>
          <a:sx n="100" d="100"/>
          <a:sy n="100"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2DB734E-2E12-40DC-BB1A-433BC0D28DC5}" type="datetimeFigureOut">
              <a:rPr lang="en-US" smtClean="0"/>
              <a:t>9/12/2018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4374E86-A19A-4159-BF61-05F1D7FA3AA3}" type="slidenum">
              <a:rPr lang="en-US" smtClean="0"/>
              <a:t>‹#›</a:t>
            </a:fld>
            <a:endParaRPr lang="en-US" dirty="0"/>
          </a:p>
        </p:txBody>
      </p:sp>
    </p:spTree>
    <p:extLst>
      <p:ext uri="{BB962C8B-B14F-4D97-AF65-F5344CB8AC3E}">
        <p14:creationId xmlns:p14="http://schemas.microsoft.com/office/powerpoint/2010/main" val="98055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52958-8DFD-FD47-9812-4950C4EAD589}" type="slidenum">
              <a:rPr lang="en-US" smtClean="0"/>
              <a:t>1</a:t>
            </a:fld>
            <a:endParaRPr lang="en-US"/>
          </a:p>
        </p:txBody>
      </p:sp>
    </p:spTree>
    <p:extLst>
      <p:ext uri="{BB962C8B-B14F-4D97-AF65-F5344CB8AC3E}">
        <p14:creationId xmlns:p14="http://schemas.microsoft.com/office/powerpoint/2010/main" val="200457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3</a:t>
            </a:fld>
            <a:endParaRPr lang="en-US" dirty="0"/>
          </a:p>
        </p:txBody>
      </p:sp>
    </p:spTree>
    <p:extLst>
      <p:ext uri="{BB962C8B-B14F-4D97-AF65-F5344CB8AC3E}">
        <p14:creationId xmlns:p14="http://schemas.microsoft.com/office/powerpoint/2010/main" val="40385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57053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67804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t="6355" b="13409"/>
          <a:stretch/>
        </p:blipFill>
        <p:spPr>
          <a:xfrm>
            <a:off x="365820" y="-38101"/>
            <a:ext cx="11826180" cy="6896101"/>
          </a:xfrm>
          <a:prstGeom prst="rect">
            <a:avLst/>
          </a:prstGeom>
          <a:scene3d>
            <a:camera prst="orthographicFront">
              <a:rot lat="0" lon="0" rev="0"/>
            </a:camera>
            <a:lightRig rig="threePt" dir="t"/>
          </a:scene3d>
        </p:spPr>
      </p:pic>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p:spPr>
        <p:txBody>
          <a:bodyPr/>
          <a:lstStyle>
            <a:lvl1pPr>
              <a:defRPr b="0" i="0">
                <a:solidFill>
                  <a:schemeClr val="accent5"/>
                </a:solidFill>
                <a:latin typeface="Arial" charset="0"/>
                <a:ea typeface="Arial" charset="0"/>
                <a:cs typeface="Arial" charset="0"/>
              </a:defRPr>
            </a:lvl1pPr>
          </a:lstStyle>
          <a:p>
            <a:fld id="{36BA435F-D075-4061-B45E-7BF1D1D3C364}" type="datetime1">
              <a:rPr lang="en-US" smtClean="0"/>
              <a:t>9/12/2018</a:t>
            </a:fld>
            <a:endParaRPr lang="en-US" dirty="0"/>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69644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8166" y="6176964"/>
            <a:ext cx="10980965" cy="687916"/>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10725666 w 10972800"/>
              <a:gd name="connsiteY1" fmla="*/ 0 h 477761"/>
              <a:gd name="connsiteX2" fmla="*/ 10972800 w 10972800"/>
              <a:gd name="connsiteY2" fmla="*/ 477761 h 477761"/>
              <a:gd name="connsiteX3" fmla="*/ 8164 w 10972800"/>
              <a:gd name="connsiteY3" fmla="*/ 476860 h 477761"/>
              <a:gd name="connsiteX4" fmla="*/ 0 w 10972800"/>
              <a:gd name="connsiteY4" fmla="*/ 12358 h 477761"/>
              <a:gd name="connsiteX0" fmla="*/ 0 w 10972800"/>
              <a:gd name="connsiteY0" fmla="*/ 12358 h 477761"/>
              <a:gd name="connsiteX1" fmla="*/ 10725666 w 10972800"/>
              <a:gd name="connsiteY1" fmla="*/ 0 h 477761"/>
              <a:gd name="connsiteX2" fmla="*/ 10972800 w 10972800"/>
              <a:gd name="connsiteY2" fmla="*/ 477761 h 477761"/>
              <a:gd name="connsiteX3" fmla="*/ 130628 w 10972800"/>
              <a:gd name="connsiteY3" fmla="*/ 476860 h 477761"/>
              <a:gd name="connsiteX4" fmla="*/ 0 w 10972800"/>
              <a:gd name="connsiteY4" fmla="*/ 12358 h 477761"/>
              <a:gd name="connsiteX0" fmla="*/ 8165 w 10980965"/>
              <a:gd name="connsiteY0" fmla="*/ 12358 h 482587"/>
              <a:gd name="connsiteX1" fmla="*/ 10733831 w 10980965"/>
              <a:gd name="connsiteY1" fmla="*/ 0 h 482587"/>
              <a:gd name="connsiteX2" fmla="*/ 10980965 w 10980965"/>
              <a:gd name="connsiteY2" fmla="*/ 477761 h 482587"/>
              <a:gd name="connsiteX3" fmla="*/ 0 w 10980965"/>
              <a:gd name="connsiteY3" fmla="*/ 482587 h 482587"/>
              <a:gd name="connsiteX4" fmla="*/ 8165 w 10980965"/>
              <a:gd name="connsiteY4" fmla="*/ 12358 h 4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0965" h="482587">
                <a:moveTo>
                  <a:pt x="8165" y="12358"/>
                </a:moveTo>
                <a:lnTo>
                  <a:pt x="10733831" y="0"/>
                </a:lnTo>
                <a:lnTo>
                  <a:pt x="10980965" y="477761"/>
                </a:lnTo>
                <a:lnTo>
                  <a:pt x="0" y="482587"/>
                </a:lnTo>
                <a:lnTo>
                  <a:pt x="8165" y="123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8"/>
          <p:cNvSpPr/>
          <p:nvPr userDrawn="1"/>
        </p:nvSpPr>
        <p:spPr>
          <a:xfrm flipH="1">
            <a:off x="11294074" y="6176964"/>
            <a:ext cx="907536" cy="68103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0 h 453047"/>
              <a:gd name="connsiteX1" fmla="*/ 8025363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456478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370260 w 10825414"/>
              <a:gd name="connsiteY1" fmla="*/ 79 h 453047"/>
              <a:gd name="connsiteX2" fmla="*/ 10825414 w 10825414"/>
              <a:gd name="connsiteY2" fmla="*/ 453046 h 453047"/>
              <a:gd name="connsiteX3" fmla="*/ 0 w 10825414"/>
              <a:gd name="connsiteY3" fmla="*/ 453047 h 453047"/>
              <a:gd name="connsiteX4" fmla="*/ 0 w 10825414"/>
              <a:gd name="connsiteY4" fmla="*/ 0 h 45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7">
                <a:moveTo>
                  <a:pt x="0" y="0"/>
                </a:moveTo>
                <a:lnTo>
                  <a:pt x="8370260" y="79"/>
                </a:lnTo>
                <a:lnTo>
                  <a:pt x="10825414" y="453046"/>
                </a:lnTo>
                <a:lnTo>
                  <a:pt x="0" y="45304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85613"/>
            <a:ext cx="11391900" cy="1325563"/>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5625"/>
            <a:ext cx="113919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863243" y="6288754"/>
            <a:ext cx="540388" cy="414172"/>
          </a:xfrm>
        </p:spPr>
        <p:txBody>
          <a:bodyPr/>
          <a:lstStyle>
            <a:lvl1pPr algn="ctr">
              <a:defRPr sz="1400">
                <a:solidFill>
                  <a:schemeClr val="accent1"/>
                </a:solidFill>
                <a:latin typeface="+mn-lt"/>
              </a:defRPr>
            </a:lvl1pPr>
          </a:lstStyle>
          <a:p>
            <a:fld id="{E45F3E5A-D972-B34D-A858-AD56261B5C28}" type="slidenum">
              <a:rPr lang="en-US" smtClean="0"/>
              <a:pPr/>
              <a:t>‹#›</a:t>
            </a:fld>
            <a:endParaRPr lang="en-US" dirty="0"/>
          </a:p>
        </p:txBody>
      </p:sp>
      <p:sp>
        <p:nvSpPr>
          <p:cNvPr id="8" name="Rectangle 7"/>
          <p:cNvSpPr/>
          <p:nvPr userDrawn="1"/>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userDrawn="1"/>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12735672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8495" y="6270471"/>
            <a:ext cx="1496637" cy="384005"/>
          </a:xfrm>
          <a:prstGeom prst="rect">
            <a:avLst/>
          </a:prstGeom>
        </p:spPr>
      </p:pic>
      <p:sp>
        <p:nvSpPr>
          <p:cNvPr id="7" name="Title 1"/>
          <p:cNvSpPr>
            <a:spLocks noGrp="1"/>
          </p:cNvSpPr>
          <p:nvPr>
            <p:ph type="title"/>
          </p:nvPr>
        </p:nvSpPr>
        <p:spPr>
          <a:xfrm>
            <a:off x="457200" y="285613"/>
            <a:ext cx="11457932" cy="1325563"/>
          </a:xfrm>
        </p:spPr>
        <p:txBody>
          <a:bodyPr/>
          <a:lstStyle>
            <a:lvl1pPr>
              <a:defRPr>
                <a:solidFill>
                  <a:schemeClr val="accent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825625"/>
            <a:ext cx="11457932"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1086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8"/>
          <p:cNvSpPr/>
          <p:nvPr userDrawn="1"/>
        </p:nvSpPr>
        <p:spPr>
          <a:xfrm>
            <a:off x="0" y="6392594"/>
            <a:ext cx="10972800"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457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838200" y="6343167"/>
            <a:ext cx="2743200" cy="365125"/>
          </a:xfrm>
        </p:spPr>
        <p:txBody>
          <a:bodyPr/>
          <a:lstStyle/>
          <a:p>
            <a:fld id="{2A499558-3771-478B-9221-38986F8219A8}" type="datetime1">
              <a:rPr lang="en-US" smtClean="0"/>
              <a:t>9/12/2018</a:t>
            </a:fld>
            <a:endParaRPr lang="en-US" dirty="0"/>
          </a:p>
        </p:txBody>
      </p:sp>
      <p:sp>
        <p:nvSpPr>
          <p:cNvPr id="11"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12"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pPr/>
              <a:t>‹#›</a:t>
            </a:fld>
            <a:endParaRPr lang="en-US" dirty="0"/>
          </a:p>
        </p:txBody>
      </p:sp>
      <p:sp>
        <p:nvSpPr>
          <p:cNvPr id="13" name="Rectangle 12"/>
          <p:cNvSpPr/>
          <p:nvPr userDrawn="1"/>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12547938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p:nvPr userDrawn="1"/>
        </p:nvSpPr>
        <p:spPr>
          <a:xfrm>
            <a:off x="0" y="6392594"/>
            <a:ext cx="10972800"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7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838200" y="6343167"/>
            <a:ext cx="2743200" cy="365125"/>
          </a:xfrm>
        </p:spPr>
        <p:txBody>
          <a:bodyPr/>
          <a:lstStyle/>
          <a:p>
            <a:fld id="{A8DA6E59-E68C-4F97-B701-92C27BB8E382}" type="datetime1">
              <a:rPr lang="en-US" smtClean="0"/>
              <a:t>9/12/2018</a:t>
            </a:fld>
            <a:endParaRPr lang="en-US" dirty="0"/>
          </a:p>
        </p:txBody>
      </p:sp>
      <p:sp>
        <p:nvSpPr>
          <p:cNvPr id="12"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13"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pPr/>
              <a:t>‹#›</a:t>
            </a:fld>
            <a:endParaRPr lang="en-US" dirty="0"/>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492538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1574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5414"/>
            <a:ext cx="12192000" cy="6864095"/>
          </a:xfrm>
          <a:prstGeom prst="rect">
            <a:avLst/>
          </a:prstGeom>
        </p:spPr>
      </p:pic>
      <p:cxnSp>
        <p:nvCxnSpPr>
          <p:cNvPr id="7" name="Straight Connector 6"/>
          <p:cNvCxnSpPr/>
          <p:nvPr userDrawn="1"/>
        </p:nvCxnSpPr>
        <p:spPr>
          <a:xfrm>
            <a:off x="1017757" y="1048120"/>
            <a:ext cx="11174243" cy="0"/>
          </a:xfrm>
          <a:prstGeom prst="line">
            <a:avLst/>
          </a:prstGeom>
          <a:ln w="12700" cmpd="sng">
            <a:solidFill>
              <a:srgbClr val="939CA6"/>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1017757" y="163399"/>
            <a:ext cx="10444587" cy="841912"/>
          </a:xfrm>
          <a:prstGeom prst="rect">
            <a:avLst/>
          </a:prstGeom>
        </p:spPr>
        <p:txBody>
          <a:bodyPr lIns="0" tIns="0" rIns="0" bIns="0" anchor="ctr" anchorCtr="0">
            <a:normAutofit/>
          </a:bodyPr>
          <a:lstStyle>
            <a:lvl1pPr algn="l">
              <a:lnSpc>
                <a:spcPct val="100000"/>
              </a:lnSpc>
              <a:defRPr sz="3733" b="1" i="0" baseline="0">
                <a:latin typeface="Arial"/>
              </a:defRPr>
            </a:lvl1pPr>
          </a:lstStyle>
          <a:p>
            <a:r>
              <a:rPr lang="en-US" dirty="0" smtClean="0"/>
              <a:t>Click to Add Title</a:t>
            </a:r>
            <a:endParaRPr lang="en-US" dirty="0"/>
          </a:p>
        </p:txBody>
      </p:sp>
      <p:sp>
        <p:nvSpPr>
          <p:cNvPr id="9" name="Content Placeholder 2"/>
          <p:cNvSpPr>
            <a:spLocks noGrp="1"/>
          </p:cNvSpPr>
          <p:nvPr>
            <p:ph idx="1" hasCustomPrompt="1"/>
          </p:nvPr>
        </p:nvSpPr>
        <p:spPr>
          <a:xfrm>
            <a:off x="1017757" y="1088574"/>
            <a:ext cx="10444587" cy="5340801"/>
          </a:xfrm>
          <a:prstGeom prst="rect">
            <a:avLst/>
          </a:prstGeom>
        </p:spPr>
        <p:txBody>
          <a:bodyPr lIns="0" tIns="0" rIns="0" bIns="0">
            <a:normAutofit/>
          </a:bodyPr>
          <a:lstStyle>
            <a:lvl1pPr marL="457189" indent="-457189">
              <a:spcBef>
                <a:spcPts val="0"/>
              </a:spcBef>
              <a:spcAft>
                <a:spcPts val="800"/>
              </a:spcAft>
              <a:buFont typeface="Arial" panose="020B0604020202020204" pitchFamily="34" charset="0"/>
              <a:buChar char="•"/>
              <a:defRPr sz="3200"/>
            </a:lvl1pPr>
            <a:lvl2pPr marL="990575" indent="-380990">
              <a:spcBef>
                <a:spcPts val="0"/>
              </a:spcBef>
              <a:spcAft>
                <a:spcPts val="800"/>
              </a:spcAft>
              <a:buFont typeface="Arial" panose="020B0604020202020204" pitchFamily="34" charset="0"/>
              <a:buChar char="−"/>
              <a:defRPr sz="2667"/>
            </a:lvl2pPr>
            <a:lvl3pPr marL="1523962" indent="-304792">
              <a:spcBef>
                <a:spcPts val="0"/>
              </a:spcBef>
              <a:spcAft>
                <a:spcPts val="800"/>
              </a:spcAft>
              <a:buFont typeface="Courier New" panose="02070309020205020404" pitchFamily="49" charset="0"/>
              <a:buChar char="o"/>
              <a:defRPr sz="2400" baseline="0"/>
            </a:lvl3pPr>
            <a:lvl4pPr marL="2133547" indent="-304792">
              <a:spcBef>
                <a:spcPts val="0"/>
              </a:spcBef>
              <a:spcAft>
                <a:spcPts val="800"/>
              </a:spcAft>
              <a:buFont typeface="Arial" panose="020B0604020202020204" pitchFamily="34" charset="0"/>
              <a:buChar char="»"/>
              <a:defRPr sz="2133"/>
            </a:lvl4pPr>
            <a:lvl5pPr>
              <a:defRPr sz="1867"/>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0" name="Slide Number Placeholder 2"/>
          <p:cNvSpPr>
            <a:spLocks noGrp="1"/>
          </p:cNvSpPr>
          <p:nvPr>
            <p:ph type="sldNum" sz="quarter" idx="4"/>
          </p:nvPr>
        </p:nvSpPr>
        <p:spPr>
          <a:xfrm>
            <a:off x="11572187" y="6478445"/>
            <a:ext cx="594675" cy="366183"/>
          </a:xfrm>
          <a:prstGeom prst="rect">
            <a:avLst/>
          </a:prstGeom>
        </p:spPr>
        <p:txBody>
          <a:bodyPr vert="horz" lIns="91440" tIns="45720" rIns="91440" bIns="45720" rtlCol="0" anchor="ctr"/>
          <a:lstStyle>
            <a:lvl1pPr algn="r">
              <a:defRPr sz="1600">
                <a:solidFill>
                  <a:schemeClr val="tx1"/>
                </a:solidFill>
              </a:defRPr>
            </a:lvl1pPr>
          </a:lstStyle>
          <a:p>
            <a:fld id="{15A287A7-AD5C-4F40-AB30-74E8A4B05723}" type="slidenum">
              <a:rPr lang="en-US" smtClean="0"/>
              <a:pPr/>
              <a:t>‹#›</a:t>
            </a:fld>
            <a:endParaRPr lang="en-US"/>
          </a:p>
        </p:txBody>
      </p:sp>
    </p:spTree>
    <p:extLst>
      <p:ext uri="{BB962C8B-B14F-4D97-AF65-F5344CB8AC3E}">
        <p14:creationId xmlns:p14="http://schemas.microsoft.com/office/powerpoint/2010/main" val="3108737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
            <a:ext cx="12192000" cy="6864095"/>
          </a:xfrm>
          <a:prstGeom prst="rect">
            <a:avLst/>
          </a:prstGeom>
        </p:spPr>
      </p:pic>
      <p:sp>
        <p:nvSpPr>
          <p:cNvPr id="10" name="Title 3"/>
          <p:cNvSpPr>
            <a:spLocks noGrp="1"/>
          </p:cNvSpPr>
          <p:nvPr>
            <p:ph type="title" hasCustomPrompt="1"/>
          </p:nvPr>
        </p:nvSpPr>
        <p:spPr>
          <a:xfrm>
            <a:off x="6773230" y="2982849"/>
            <a:ext cx="5246665" cy="1771057"/>
          </a:xfrm>
          <a:prstGeom prst="rect">
            <a:avLst/>
          </a:prstGeom>
        </p:spPr>
        <p:txBody>
          <a:bodyPr vert="horz" lIns="0" tIns="0" rIns="0" bIns="0"/>
          <a:lstStyle>
            <a:lvl1pPr algn="l">
              <a:defRPr sz="5067" b="1"/>
            </a:lvl1pPr>
          </a:lstStyle>
          <a:p>
            <a:r>
              <a:rPr lang="en-US" dirty="0" smtClean="0"/>
              <a:t>Click to Add Title</a:t>
            </a:r>
            <a:endParaRPr lang="en-US" dirty="0"/>
          </a:p>
        </p:txBody>
      </p:sp>
      <p:sp>
        <p:nvSpPr>
          <p:cNvPr id="11" name="Subtitle 2"/>
          <p:cNvSpPr>
            <a:spLocks noGrp="1"/>
          </p:cNvSpPr>
          <p:nvPr>
            <p:ph type="subTitle" idx="1" hasCustomPrompt="1"/>
          </p:nvPr>
        </p:nvSpPr>
        <p:spPr>
          <a:xfrm>
            <a:off x="6780099" y="4933147"/>
            <a:ext cx="4426576" cy="1080604"/>
          </a:xfrm>
          <a:prstGeom prst="rect">
            <a:avLst/>
          </a:prstGeom>
        </p:spPr>
        <p:txBody>
          <a:bodyPr lIns="0" tIns="0" rIns="0" bIns="0">
            <a:normAutofit/>
          </a:bodyPr>
          <a:lstStyle>
            <a:lvl1pPr marL="0" indent="0" algn="l">
              <a:buNone/>
              <a:defRPr sz="2400" b="0" i="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Add Subtitle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155" y="2963496"/>
            <a:ext cx="3947384" cy="990333"/>
          </a:xfrm>
          <a:prstGeom prst="rect">
            <a:avLst/>
          </a:prstGeom>
        </p:spPr>
      </p:pic>
      <p:sp>
        <p:nvSpPr>
          <p:cNvPr id="7" name="Slide Number Placeholder 1"/>
          <p:cNvSpPr>
            <a:spLocks noGrp="1"/>
          </p:cNvSpPr>
          <p:nvPr>
            <p:ph type="sldNum" sz="quarter" idx="4"/>
          </p:nvPr>
        </p:nvSpPr>
        <p:spPr>
          <a:xfrm>
            <a:off x="11647601" y="6479259"/>
            <a:ext cx="506691" cy="366183"/>
          </a:xfrm>
          <a:prstGeom prst="rect">
            <a:avLst/>
          </a:prstGeom>
        </p:spPr>
        <p:txBody>
          <a:bodyPr vert="horz" lIns="91440" tIns="45720" rIns="91440" bIns="45720" rtlCol="0" anchor="ctr"/>
          <a:lstStyle>
            <a:lvl1pPr algn="r">
              <a:defRPr sz="1600">
                <a:solidFill>
                  <a:schemeClr val="tx1"/>
                </a:solidFill>
              </a:defRPr>
            </a:lvl1pPr>
          </a:lstStyle>
          <a:p>
            <a:fld id="{F61F25E8-2DCC-40A8-8A8F-D1DAAA7777CA}" type="slidenum">
              <a:rPr lang="en-US" smtClean="0"/>
              <a:pPr/>
              <a:t>‹#›</a:t>
            </a:fld>
            <a:endParaRPr lang="en-US" dirty="0"/>
          </a:p>
        </p:txBody>
      </p:sp>
    </p:spTree>
    <p:extLst>
      <p:ext uri="{BB962C8B-B14F-4D97-AF65-F5344CB8AC3E}">
        <p14:creationId xmlns:p14="http://schemas.microsoft.com/office/powerpoint/2010/main" val="39348951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E3E94F62-C4C2-4A25-A6A7-574E99DD074E}" type="datetime1">
              <a:rPr lang="en-US" smtClean="0"/>
              <a:t>9/12/2018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E45F3E5A-D972-B34D-A858-AD56261B5C28}" type="slidenum">
              <a:rPr lang="en-US" smtClean="0"/>
              <a:pPr/>
              <a:t>‹#›</a:t>
            </a:fld>
            <a:endParaRPr lang="en-US" dirty="0"/>
          </a:p>
        </p:txBody>
      </p:sp>
    </p:spTree>
    <p:extLst>
      <p:ext uri="{BB962C8B-B14F-4D97-AF65-F5344CB8AC3E}">
        <p14:creationId xmlns:p14="http://schemas.microsoft.com/office/powerpoint/2010/main" val="24970549"/>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71" r:id="rId3"/>
    <p:sldLayoutId id="2147483660" r:id="rId4"/>
    <p:sldLayoutId id="2147483669" r:id="rId5"/>
    <p:sldLayoutId id="2147483667" r:id="rId6"/>
    <p:sldLayoutId id="2147483672" r:id="rId7"/>
    <p:sldLayoutId id="2147483673"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1612" y="2256658"/>
            <a:ext cx="4808456" cy="900117"/>
          </a:xfrm>
        </p:spPr>
        <p:txBody>
          <a:bodyPr>
            <a:noAutofit/>
          </a:bodyPr>
          <a:lstStyle/>
          <a:p>
            <a:pPr algn="ctr"/>
            <a:r>
              <a:rPr lang="en-US" sz="4000" dirty="0"/>
              <a:t/>
            </a:r>
            <a:br>
              <a:rPr lang="en-US" sz="4000" dirty="0"/>
            </a:br>
            <a:r>
              <a:rPr lang="en-US" sz="4000" dirty="0" smtClean="0"/>
              <a:t>Introduction</a:t>
            </a:r>
            <a:endParaRPr lang="en-US" sz="4000" dirty="0"/>
          </a:p>
        </p:txBody>
      </p:sp>
      <p:sp>
        <p:nvSpPr>
          <p:cNvPr id="3" name="Subtitle 2"/>
          <p:cNvSpPr>
            <a:spLocks noGrp="1"/>
          </p:cNvSpPr>
          <p:nvPr>
            <p:ph type="subTitle" idx="1"/>
          </p:nvPr>
        </p:nvSpPr>
        <p:spPr>
          <a:xfrm>
            <a:off x="7466363" y="3435596"/>
            <a:ext cx="3938953" cy="1585064"/>
          </a:xfrm>
        </p:spPr>
        <p:txBody>
          <a:bodyPr>
            <a:noAutofit/>
          </a:bodyPr>
          <a:lstStyle/>
          <a:p>
            <a:pPr algn="ctr"/>
            <a:r>
              <a:rPr lang="en-US" sz="2000" dirty="0" smtClean="0">
                <a:solidFill>
                  <a:srgbClr val="13485B"/>
                </a:solidFill>
              </a:rPr>
              <a:t>Kellie Koedel</a:t>
            </a:r>
          </a:p>
          <a:p>
            <a:pPr algn="ctr"/>
            <a:r>
              <a:rPr lang="en-US" sz="2000" dirty="0" smtClean="0">
                <a:solidFill>
                  <a:srgbClr val="13485B"/>
                </a:solidFill>
              </a:rPr>
              <a:t>MH </a:t>
            </a:r>
            <a:r>
              <a:rPr lang="en-US" sz="2000" dirty="0" smtClean="0">
                <a:solidFill>
                  <a:srgbClr val="13485B"/>
                </a:solidFill>
              </a:rPr>
              <a:t>Companies</a:t>
            </a:r>
            <a:endParaRPr lang="en-US" sz="2000" dirty="0" smtClean="0">
              <a:solidFill>
                <a:srgbClr val="13485B"/>
              </a:solidFill>
            </a:endParaRPr>
          </a:p>
        </p:txBody>
      </p:sp>
    </p:spTree>
    <p:extLst>
      <p:ext uri="{BB962C8B-B14F-4D97-AF65-F5344CB8AC3E}">
        <p14:creationId xmlns:p14="http://schemas.microsoft.com/office/powerpoint/2010/main" val="3295913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5’ Mast Arm Example</a:t>
            </a:r>
            <a:endParaRPr lang="en-US" dirty="0"/>
          </a:p>
        </p:txBody>
      </p:sp>
      <p:sp>
        <p:nvSpPr>
          <p:cNvPr id="3" name="Slide Number Placeholder 2"/>
          <p:cNvSpPr>
            <a:spLocks noGrp="1"/>
          </p:cNvSpPr>
          <p:nvPr>
            <p:ph type="sldNum" sz="quarter" idx="12"/>
          </p:nvPr>
        </p:nvSpPr>
        <p:spPr/>
        <p:txBody>
          <a:bodyPr>
            <a:normAutofit/>
          </a:bodyPr>
          <a:lstStyle/>
          <a:p>
            <a:fld id="{64B7DC29-6DA8-4E58-BA79-DB29015AA884}" type="slidenum">
              <a:rPr lang="en-US" smtClean="0"/>
              <a:pPr/>
              <a:t>10</a:t>
            </a:fld>
            <a:endParaRPr lang="en-US"/>
          </a:p>
        </p:txBody>
      </p:sp>
      <p:sp>
        <p:nvSpPr>
          <p:cNvPr id="4" name="Content Placeholder 3"/>
          <p:cNvSpPr>
            <a:spLocks noGrp="1"/>
          </p:cNvSpPr>
          <p:nvPr>
            <p:ph sz="quarter" idx="1"/>
          </p:nvPr>
        </p:nvSpPr>
        <p:spPr>
          <a:xfrm>
            <a:off x="816864" y="5905624"/>
            <a:ext cx="10871200" cy="465991"/>
          </a:xfrm>
        </p:spPr>
        <p:txBody>
          <a:bodyPr>
            <a:normAutofit/>
          </a:bodyPr>
          <a:lstStyle/>
          <a:p>
            <a:r>
              <a:rPr lang="en-US" sz="1400" dirty="0" smtClean="0"/>
              <a:t>Fatigue </a:t>
            </a:r>
            <a:r>
              <a:rPr lang="en-US" sz="1400" dirty="0"/>
              <a:t>Category 2 justified with use of mitigation device</a:t>
            </a:r>
          </a:p>
        </p:txBody>
      </p:sp>
      <p:graphicFrame>
        <p:nvGraphicFramePr>
          <p:cNvPr id="5" name="Content Placeholder 5"/>
          <p:cNvGraphicFramePr>
            <a:graphicFrameLocks/>
          </p:cNvGraphicFramePr>
          <p:nvPr>
            <p:extLst>
              <p:ext uri="{D42A27DB-BD31-4B8C-83A1-F6EECF244321}">
                <p14:modId xmlns:p14="http://schemas.microsoft.com/office/powerpoint/2010/main" val="1307122096"/>
              </p:ext>
            </p:extLst>
          </p:nvPr>
        </p:nvGraphicFramePr>
        <p:xfrm>
          <a:off x="1993499" y="1304223"/>
          <a:ext cx="8923866" cy="2289780"/>
        </p:xfrm>
        <a:graphic>
          <a:graphicData uri="http://schemas.openxmlformats.org/drawingml/2006/table">
            <a:tbl>
              <a:tblPr/>
              <a:tblGrid>
                <a:gridCol w="1335677">
                  <a:extLst>
                    <a:ext uri="{9D8B030D-6E8A-4147-A177-3AD203B41FA5}">
                      <a16:colId xmlns="" xmlns:a16="http://schemas.microsoft.com/office/drawing/2014/main" val="20000"/>
                    </a:ext>
                  </a:extLst>
                </a:gridCol>
                <a:gridCol w="758819">
                  <a:extLst>
                    <a:ext uri="{9D8B030D-6E8A-4147-A177-3AD203B41FA5}">
                      <a16:colId xmlns="" xmlns:a16="http://schemas.microsoft.com/office/drawing/2014/main" val="20001"/>
                    </a:ext>
                  </a:extLst>
                </a:gridCol>
                <a:gridCol w="758819">
                  <a:extLst>
                    <a:ext uri="{9D8B030D-6E8A-4147-A177-3AD203B41FA5}">
                      <a16:colId xmlns="" xmlns:a16="http://schemas.microsoft.com/office/drawing/2014/main" val="20002"/>
                    </a:ext>
                  </a:extLst>
                </a:gridCol>
                <a:gridCol w="758819">
                  <a:extLst>
                    <a:ext uri="{9D8B030D-6E8A-4147-A177-3AD203B41FA5}">
                      <a16:colId xmlns="" xmlns:a16="http://schemas.microsoft.com/office/drawing/2014/main" val="20003"/>
                    </a:ext>
                  </a:extLst>
                </a:gridCol>
                <a:gridCol w="758819">
                  <a:extLst>
                    <a:ext uri="{9D8B030D-6E8A-4147-A177-3AD203B41FA5}">
                      <a16:colId xmlns="" xmlns:a16="http://schemas.microsoft.com/office/drawing/2014/main" val="20004"/>
                    </a:ext>
                  </a:extLst>
                </a:gridCol>
                <a:gridCol w="758819">
                  <a:extLst>
                    <a:ext uri="{9D8B030D-6E8A-4147-A177-3AD203B41FA5}">
                      <a16:colId xmlns="" xmlns:a16="http://schemas.microsoft.com/office/drawing/2014/main" val="20005"/>
                    </a:ext>
                  </a:extLst>
                </a:gridCol>
                <a:gridCol w="758819">
                  <a:extLst>
                    <a:ext uri="{9D8B030D-6E8A-4147-A177-3AD203B41FA5}">
                      <a16:colId xmlns="" xmlns:a16="http://schemas.microsoft.com/office/drawing/2014/main" val="20006"/>
                    </a:ext>
                  </a:extLst>
                </a:gridCol>
                <a:gridCol w="1020211">
                  <a:extLst>
                    <a:ext uri="{9D8B030D-6E8A-4147-A177-3AD203B41FA5}">
                      <a16:colId xmlns="" xmlns:a16="http://schemas.microsoft.com/office/drawing/2014/main" val="20007"/>
                    </a:ext>
                  </a:extLst>
                </a:gridCol>
                <a:gridCol w="812800">
                  <a:extLst>
                    <a:ext uri="{9D8B030D-6E8A-4147-A177-3AD203B41FA5}">
                      <a16:colId xmlns="" xmlns:a16="http://schemas.microsoft.com/office/drawing/2014/main" val="850557074"/>
                    </a:ext>
                  </a:extLst>
                </a:gridCol>
                <a:gridCol w="443445">
                  <a:extLst>
                    <a:ext uri="{9D8B030D-6E8A-4147-A177-3AD203B41FA5}">
                      <a16:colId xmlns="" xmlns:a16="http://schemas.microsoft.com/office/drawing/2014/main" val="20008"/>
                    </a:ext>
                  </a:extLst>
                </a:gridCol>
                <a:gridCol w="758819">
                  <a:extLst>
                    <a:ext uri="{9D8B030D-6E8A-4147-A177-3AD203B41FA5}">
                      <a16:colId xmlns="" xmlns:a16="http://schemas.microsoft.com/office/drawing/2014/main" val="20009"/>
                    </a:ext>
                  </a:extLst>
                </a:gridCol>
              </a:tblGrid>
              <a:tr h="203820">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100" b="0" i="0" u="none" strike="noStrike">
                          <a:solidFill>
                            <a:srgbClr val="000000"/>
                          </a:solidFill>
                          <a:effectLst/>
                          <a:latin typeface="Calibri"/>
                        </a:rPr>
                        <a:t>Pole</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a:rPr>
                        <a:t>Arm</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847725">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Length (ft.)</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Length (ft.)</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Total </a:t>
                      </a:r>
                      <a:r>
                        <a:rPr lang="en-US" sz="1100" b="0" i="0" u="none" strike="noStrike" dirty="0" smtClean="0">
                          <a:solidFill>
                            <a:srgbClr val="000000"/>
                          </a:solidFill>
                          <a:effectLst/>
                          <a:latin typeface="Calibri"/>
                        </a:rPr>
                        <a:t> Weight (shafts</a:t>
                      </a:r>
                      <a:r>
                        <a:rPr lang="en-US" sz="1100" b="0" i="0" u="none" strike="noStrike" baseline="0" dirty="0" smtClean="0">
                          <a:solidFill>
                            <a:srgbClr val="000000"/>
                          </a:solidFill>
                          <a:effectLst/>
                          <a:latin typeface="Calibri"/>
                        </a:rPr>
                        <a:t>, baseplate flanges)</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 Weight Change</a:t>
                      </a:r>
                      <a:endParaRPr lang="en-US" sz="1100" b="0" i="0" u="none" strike="noStrike" dirty="0">
                        <a:solidFill>
                          <a:srgbClr val="000000"/>
                        </a:solidFill>
                        <a:effectLst/>
                        <a:latin typeface="Calibri"/>
                      </a:endParaRPr>
                    </a:p>
                    <a:p>
                      <a:pPr algn="ctr" fontAlgn="b"/>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0001"/>
                  </a:ext>
                </a:extLst>
              </a:tr>
              <a:tr h="203820">
                <a:tc>
                  <a:txBody>
                    <a:bodyPr/>
                    <a:lstStyle/>
                    <a:p>
                      <a:pPr algn="l" fontAlgn="b"/>
                      <a:r>
                        <a:rPr lang="en-US" sz="1100" b="0" i="0" u="none" strike="noStrike" dirty="0" smtClean="0">
                          <a:solidFill>
                            <a:srgbClr val="000000"/>
                          </a:solidFill>
                          <a:effectLst/>
                          <a:latin typeface="Calibri"/>
                        </a:rPr>
                        <a:t>2001 </a:t>
                      </a:r>
                      <a:r>
                        <a:rPr lang="en-US" sz="1100" b="0" i="0" u="none" strike="noStrike" dirty="0">
                          <a:solidFill>
                            <a:srgbClr val="000000"/>
                          </a:solidFill>
                          <a:effectLst/>
                          <a:latin typeface="Calibri"/>
                        </a:rPr>
                        <a:t>Design</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14.75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3,792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 </a:t>
                      </a: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0002"/>
                  </a:ext>
                </a:extLst>
              </a:tr>
              <a:tr h="344805">
                <a:tc>
                  <a:txBody>
                    <a:bodyPr/>
                    <a:lstStyle/>
                    <a:p>
                      <a:pPr algn="l" fontAlgn="b"/>
                      <a:r>
                        <a:rPr lang="en-US" sz="1100" b="0" i="0" u="none" strike="noStrike" dirty="0" smtClean="0">
                          <a:solidFill>
                            <a:srgbClr val="FF0000"/>
                          </a:solidFill>
                          <a:effectLst/>
                          <a:latin typeface="Calibri"/>
                        </a:rPr>
                        <a:t>2013 // FC 1 //</a:t>
                      </a:r>
                      <a:r>
                        <a:rPr lang="en-US" sz="1100" b="0" i="0" u="none" strike="noStrike" baseline="0" dirty="0" smtClean="0">
                          <a:solidFill>
                            <a:srgbClr val="FF0000"/>
                          </a:solidFill>
                          <a:effectLst/>
                          <a:latin typeface="Calibri"/>
                        </a:rPr>
                        <a:t> Gal</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19.5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7,449</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FF0000"/>
                          </a:solidFill>
                          <a:effectLst/>
                          <a:latin typeface="Calibri"/>
                        </a:rPr>
                        <a:t>96%</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4075396670"/>
                  </a:ext>
                </a:extLst>
              </a:tr>
              <a:tr h="344805">
                <a:tc>
                  <a:txBody>
                    <a:bodyPr/>
                    <a:lstStyle/>
                    <a:p>
                      <a:pPr algn="l" fontAlgn="b"/>
                      <a:r>
                        <a:rPr lang="en-US" sz="1100" b="0" i="0" u="none" strike="noStrike" dirty="0" smtClean="0">
                          <a:solidFill>
                            <a:srgbClr val="000000"/>
                          </a:solidFill>
                          <a:effectLst/>
                          <a:latin typeface="Calibri"/>
                        </a:rPr>
                        <a:t>2013 // FC 2</a:t>
                      </a:r>
                      <a:r>
                        <a:rPr lang="en-US" sz="1100" b="0" i="0" u="none" strike="noStrike" baseline="0" dirty="0" smtClean="0">
                          <a:solidFill>
                            <a:srgbClr val="000000"/>
                          </a:solidFill>
                          <a:effectLst/>
                          <a:latin typeface="Calibri"/>
                        </a:rPr>
                        <a:t> // Gal</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19.5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18</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5,071</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2807341892"/>
                  </a:ext>
                </a:extLst>
              </a:tr>
              <a:tr h="344805">
                <a:tc>
                  <a:txBody>
                    <a:bodyPr/>
                    <a:lstStyle/>
                    <a:p>
                      <a:pPr algn="l" fontAlgn="b"/>
                      <a:r>
                        <a:rPr lang="en-US" sz="1100" b="0" i="0" u="none" strike="noStrike" dirty="0" smtClean="0">
                          <a:solidFill>
                            <a:srgbClr val="FF0000"/>
                          </a:solidFill>
                          <a:effectLst/>
                          <a:latin typeface="Calibri"/>
                        </a:rPr>
                        <a:t>2013 // FC 2 // with TR1 for Gal</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16</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14.5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3,457</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FF0000"/>
                          </a:solidFill>
                          <a:effectLst/>
                          <a:latin typeface="Calibri"/>
                        </a:rPr>
                        <a:t>-9%</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5284055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91900882"/>
              </p:ext>
            </p:extLst>
          </p:nvPr>
        </p:nvGraphicFramePr>
        <p:xfrm>
          <a:off x="1711908" y="3733801"/>
          <a:ext cx="7992530" cy="2061210"/>
        </p:xfrm>
        <a:graphic>
          <a:graphicData uri="http://schemas.openxmlformats.org/drawingml/2006/table">
            <a:tbl>
              <a:tblPr/>
              <a:tblGrid>
                <a:gridCol w="1815139">
                  <a:extLst>
                    <a:ext uri="{9D8B030D-6E8A-4147-A177-3AD203B41FA5}">
                      <a16:colId xmlns="" xmlns:a16="http://schemas.microsoft.com/office/drawing/2014/main" val="20000"/>
                    </a:ext>
                  </a:extLst>
                </a:gridCol>
                <a:gridCol w="812369">
                  <a:extLst>
                    <a:ext uri="{9D8B030D-6E8A-4147-A177-3AD203B41FA5}">
                      <a16:colId xmlns="" xmlns:a16="http://schemas.microsoft.com/office/drawing/2014/main" val="20001"/>
                    </a:ext>
                  </a:extLst>
                </a:gridCol>
                <a:gridCol w="812369">
                  <a:extLst>
                    <a:ext uri="{9D8B030D-6E8A-4147-A177-3AD203B41FA5}">
                      <a16:colId xmlns="" xmlns:a16="http://schemas.microsoft.com/office/drawing/2014/main" val="20002"/>
                    </a:ext>
                  </a:extLst>
                </a:gridCol>
                <a:gridCol w="880067">
                  <a:extLst>
                    <a:ext uri="{9D8B030D-6E8A-4147-A177-3AD203B41FA5}">
                      <a16:colId xmlns="" xmlns:a16="http://schemas.microsoft.com/office/drawing/2014/main" val="20003"/>
                    </a:ext>
                  </a:extLst>
                </a:gridCol>
                <a:gridCol w="1066235">
                  <a:extLst>
                    <a:ext uri="{9D8B030D-6E8A-4147-A177-3AD203B41FA5}">
                      <a16:colId xmlns="" xmlns:a16="http://schemas.microsoft.com/office/drawing/2014/main" val="20004"/>
                    </a:ext>
                  </a:extLst>
                </a:gridCol>
                <a:gridCol w="981613">
                  <a:extLst>
                    <a:ext uri="{9D8B030D-6E8A-4147-A177-3AD203B41FA5}">
                      <a16:colId xmlns="" xmlns:a16="http://schemas.microsoft.com/office/drawing/2014/main" val="20005"/>
                    </a:ext>
                  </a:extLst>
                </a:gridCol>
                <a:gridCol w="812369">
                  <a:extLst>
                    <a:ext uri="{9D8B030D-6E8A-4147-A177-3AD203B41FA5}">
                      <a16:colId xmlns="" xmlns:a16="http://schemas.microsoft.com/office/drawing/2014/main" val="20006"/>
                    </a:ext>
                  </a:extLst>
                </a:gridCol>
                <a:gridCol w="812369">
                  <a:extLst>
                    <a:ext uri="{9D8B030D-6E8A-4147-A177-3AD203B41FA5}">
                      <a16:colId xmlns="" xmlns:a16="http://schemas.microsoft.com/office/drawing/2014/main" val="20007"/>
                    </a:ext>
                  </a:extLst>
                </a:gridCol>
              </a:tblGrid>
              <a:tr h="200025">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a:noFill/>
                    </a:lnB>
                  </a:tcPr>
                </a:tc>
                <a:tc gridSpan="5">
                  <a:txBody>
                    <a:bodyPr/>
                    <a:lstStyle/>
                    <a:p>
                      <a:pPr algn="ctr" fontAlgn="b"/>
                      <a:r>
                        <a:rPr lang="en-US" sz="1100" b="0" i="0" u="none" strike="noStrike" dirty="0">
                          <a:solidFill>
                            <a:srgbClr val="000000"/>
                          </a:solidFill>
                          <a:effectLst/>
                          <a:latin typeface="Calibri"/>
                        </a:rPr>
                        <a:t>Baseplate</a:t>
                      </a:r>
                    </a:p>
                  </a:txBody>
                  <a:tcPr marL="12700" marR="12700"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100" b="0" i="0" u="none" strike="noStrike">
                          <a:solidFill>
                            <a:srgbClr val="000000"/>
                          </a:solidFill>
                          <a:effectLst/>
                          <a:latin typeface="Calibri"/>
                        </a:rPr>
                        <a:t>Anchor Bolts</a:t>
                      </a:r>
                    </a:p>
                  </a:txBody>
                  <a:tcPr marL="12700" marR="12700"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0"/>
                  </a:ext>
                </a:extLst>
              </a:tr>
              <a:tr h="771525">
                <a:tc>
                  <a:txBody>
                    <a:bodyPr/>
                    <a:lstStyle/>
                    <a:p>
                      <a:pPr algn="l" fontAlgn="b"/>
                      <a:endParaRPr lang="en-US" sz="1100" b="0" i="0" u="none" strike="noStrike" dirty="0" smtClean="0">
                        <a:solidFill>
                          <a:srgbClr val="000000"/>
                        </a:solidFill>
                        <a:effectLst/>
                        <a:latin typeface="Calibri"/>
                      </a:endParaRPr>
                    </a:p>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Square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Bolt Circle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Center Hole Diameter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Baseplate Weight (lbs)</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Quantity</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00025">
                <a:tc>
                  <a:txBody>
                    <a:bodyPr/>
                    <a:lstStyle/>
                    <a:p>
                      <a:pPr algn="l" fontAlgn="b"/>
                      <a:r>
                        <a:rPr lang="en-US" sz="1100" b="0" i="0" u="none" strike="noStrike" dirty="0" smtClean="0">
                          <a:solidFill>
                            <a:srgbClr val="000000"/>
                          </a:solidFill>
                          <a:effectLst/>
                          <a:latin typeface="Calibri"/>
                        </a:rPr>
                        <a:t>2001 </a:t>
                      </a:r>
                      <a:r>
                        <a:rPr lang="en-US" sz="1100" b="0" i="0" u="none" strike="noStrike" dirty="0">
                          <a:solidFill>
                            <a:srgbClr val="000000"/>
                          </a:solidFill>
                          <a:effectLst/>
                          <a:latin typeface="Calibri"/>
                        </a:rPr>
                        <a:t>Design</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20</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1.75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8</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180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4</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4480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Calibri"/>
                        </a:rPr>
                        <a:t>2013 // FC 1 //</a:t>
                      </a:r>
                      <a:r>
                        <a:rPr lang="en-US" sz="1100" b="0" i="0" u="none" strike="noStrike" baseline="0" dirty="0" smtClean="0">
                          <a:solidFill>
                            <a:srgbClr val="000000"/>
                          </a:solidFill>
                          <a:effectLst/>
                          <a:latin typeface="Calibri"/>
                        </a:rPr>
                        <a:t> Gal</a:t>
                      </a:r>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30.5</a:t>
                      </a:r>
                      <a:r>
                        <a:rPr lang="en-US" sz="1100" b="0" i="0" u="none" strike="noStrike" baseline="0" dirty="0" smtClean="0">
                          <a:solidFill>
                            <a:srgbClr val="000000"/>
                          </a:solidFill>
                          <a:effectLst/>
                          <a:latin typeface="Calibri"/>
                        </a:rPr>
                        <a:t> x 27.25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24.88</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633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6</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0623578"/>
                  </a:ext>
                </a:extLst>
              </a:tr>
              <a:tr h="20002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Calibri"/>
                        </a:rPr>
                        <a:t>2013 // FC 2</a:t>
                      </a:r>
                      <a:r>
                        <a:rPr lang="en-US" sz="1100" b="0" i="0" u="none" strike="noStrike" baseline="0" dirty="0" smtClean="0">
                          <a:solidFill>
                            <a:srgbClr val="000000"/>
                          </a:solidFill>
                          <a:effectLst/>
                          <a:latin typeface="Calibri"/>
                        </a:rPr>
                        <a:t> // Gal</a:t>
                      </a:r>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26.5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26.5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10.75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350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382492"/>
                  </a:ext>
                </a:extLst>
              </a:tr>
              <a:tr h="344805">
                <a:tc>
                  <a:txBody>
                    <a:bodyPr/>
                    <a:lstStyle/>
                    <a:p>
                      <a:pPr algn="l" fontAlgn="b"/>
                      <a:r>
                        <a:rPr lang="en-US" sz="1100" b="0" i="0" u="none" strike="noStrike" dirty="0" smtClean="0">
                          <a:solidFill>
                            <a:srgbClr val="000000"/>
                          </a:solidFill>
                          <a:effectLst/>
                          <a:latin typeface="Calibri"/>
                        </a:rPr>
                        <a:t>2013 // FC 2 // with TR1 for Gal</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210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01688992"/>
                  </a:ext>
                </a:extLst>
              </a:tr>
            </a:tbl>
          </a:graphicData>
        </a:graphic>
      </p:graphicFrame>
    </p:spTree>
    <p:extLst>
      <p:ext uri="{BB962C8B-B14F-4D97-AF65-F5344CB8AC3E}">
        <p14:creationId xmlns:p14="http://schemas.microsoft.com/office/powerpoint/2010/main" val="257152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Fatigue </a:t>
            </a:r>
            <a:r>
              <a:rPr lang="en-US" dirty="0" smtClean="0"/>
              <a:t>Loads:</a:t>
            </a:r>
            <a:endParaRPr lang="en-US" dirty="0"/>
          </a:p>
        </p:txBody>
      </p:sp>
      <p:sp>
        <p:nvSpPr>
          <p:cNvPr id="5" name="Content Placeholder 1"/>
          <p:cNvSpPr>
            <a:spLocks noGrp="1"/>
          </p:cNvSpPr>
          <p:nvPr>
            <p:ph idx="1"/>
          </p:nvPr>
        </p:nvSpPr>
        <p:spPr>
          <a:xfrm>
            <a:off x="457200" y="1608001"/>
            <a:ext cx="11391900" cy="4351338"/>
          </a:xfrm>
        </p:spPr>
        <p:txBody>
          <a:bodyPr>
            <a:normAutofit/>
          </a:bodyPr>
          <a:lstStyle/>
          <a:p>
            <a:pPr>
              <a:buFont typeface="Arial" panose="020B0604020202020204" pitchFamily="34" charset="0"/>
              <a:buChar char="•"/>
            </a:pPr>
            <a:r>
              <a:rPr lang="en-US" sz="2800" dirty="0"/>
              <a:t>Galloping Loads (Section 11.7.1.1)</a:t>
            </a:r>
          </a:p>
          <a:p>
            <a:pPr>
              <a:buFont typeface="Arial" panose="020B0604020202020204" pitchFamily="34" charset="0"/>
              <a:buChar char="•"/>
            </a:pPr>
            <a:r>
              <a:rPr lang="en-US" sz="2800" dirty="0"/>
              <a:t>Truck-Induce Loads (Section 11.7.1.3)</a:t>
            </a:r>
          </a:p>
          <a:p>
            <a:pPr>
              <a:buFont typeface="Arial" panose="020B0604020202020204" pitchFamily="34" charset="0"/>
              <a:buChar char="•"/>
            </a:pPr>
            <a:r>
              <a:rPr lang="en-US" sz="2400" dirty="0"/>
              <a:t>Galloping and Truck-Induced Loads Recommended Deflection Requirements (Section 11.8)</a:t>
            </a:r>
          </a:p>
          <a:p>
            <a:pPr>
              <a:buFont typeface="Arial" panose="020B0604020202020204" pitchFamily="34" charset="0"/>
              <a:buChar char="•"/>
            </a:pPr>
            <a:r>
              <a:rPr lang="en-US" sz="2800" dirty="0">
                <a:solidFill>
                  <a:schemeClr val="accent5">
                    <a:lumMod val="40000"/>
                    <a:lumOff val="60000"/>
                  </a:schemeClr>
                </a:solidFill>
              </a:rPr>
              <a:t>High Mast (Natural Wind and </a:t>
            </a:r>
            <a:r>
              <a:rPr lang="en-US" sz="2800" u="sng" dirty="0">
                <a:solidFill>
                  <a:schemeClr val="accent5">
                    <a:lumMod val="40000"/>
                    <a:lumOff val="60000"/>
                  </a:schemeClr>
                </a:solidFill>
              </a:rPr>
              <a:t>Vortex Shedding</a:t>
            </a:r>
            <a:r>
              <a:rPr lang="en-US" sz="2800" dirty="0">
                <a:solidFill>
                  <a:schemeClr val="accent5">
                    <a:lumMod val="40000"/>
                    <a:lumOff val="60000"/>
                  </a:schemeClr>
                </a:solidFill>
              </a:rPr>
              <a:t> Combination) (Section 11.7.2)</a:t>
            </a:r>
          </a:p>
          <a:p>
            <a:pPr>
              <a:buFont typeface="Arial" panose="020B0604020202020204" pitchFamily="34" charset="0"/>
              <a:buChar char="•"/>
            </a:pPr>
            <a:r>
              <a:rPr lang="en-US" sz="2800" dirty="0"/>
              <a:t>Vortex Shedding</a:t>
            </a:r>
          </a:p>
          <a:p>
            <a:pPr>
              <a:buFont typeface="Arial" panose="020B0604020202020204" pitchFamily="34" charset="0"/>
              <a:buChar char="•"/>
            </a:pPr>
            <a:r>
              <a:rPr lang="en-US" sz="2800" dirty="0"/>
              <a:t>Natural Wind Gusts (Section 11.7.1.2)</a:t>
            </a:r>
          </a:p>
        </p:txBody>
      </p:sp>
      <p:sp>
        <p:nvSpPr>
          <p:cNvPr id="2" name="Slide Number Placeholder 1"/>
          <p:cNvSpPr>
            <a:spLocks noGrp="1"/>
          </p:cNvSpPr>
          <p:nvPr>
            <p:ph type="sldNum" sz="quarter" idx="12"/>
          </p:nvPr>
        </p:nvSpPr>
        <p:spPr/>
        <p:txBody>
          <a:bodyPr/>
          <a:lstStyle/>
          <a:p>
            <a:fld id="{F61F25E8-2DCC-40A8-8A8F-D1DAAA7777CA}" type="slidenum">
              <a:rPr lang="en-US" smtClean="0"/>
              <a:pPr/>
              <a:t>11</a:t>
            </a:fld>
            <a:endParaRPr lang="en-US"/>
          </a:p>
        </p:txBody>
      </p:sp>
    </p:spTree>
    <p:extLst>
      <p:ext uri="{BB962C8B-B14F-4D97-AF65-F5344CB8AC3E}">
        <p14:creationId xmlns:p14="http://schemas.microsoft.com/office/powerpoint/2010/main" val="2873868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Galloping Loads:</a:t>
            </a:r>
            <a:endParaRPr lang="en-US" dirty="0"/>
          </a:p>
        </p:txBody>
      </p:sp>
      <p:sp>
        <p:nvSpPr>
          <p:cNvPr id="6" name="Content Placeholder 1"/>
          <p:cNvSpPr>
            <a:spLocks noGrp="1"/>
          </p:cNvSpPr>
          <p:nvPr>
            <p:ph idx="1"/>
          </p:nvPr>
        </p:nvSpPr>
        <p:spPr>
          <a:xfrm>
            <a:off x="457200" y="4488749"/>
            <a:ext cx="11457932" cy="1978537"/>
          </a:xfrm>
        </p:spPr>
        <p:txBody>
          <a:bodyPr>
            <a:normAutofit/>
          </a:bodyPr>
          <a:lstStyle/>
          <a:p>
            <a:pPr marL="0" indent="0">
              <a:buNone/>
            </a:pPr>
            <a:r>
              <a:rPr lang="en-US" sz="2000" b="1" dirty="0"/>
              <a:t>Galloping (AASHTO 2013/2015 11.7.1.1):</a:t>
            </a:r>
          </a:p>
          <a:p>
            <a:pPr lvl="1">
              <a:buSzPct val="100000"/>
              <a:buFont typeface="Arial" panose="020B0604020202020204" pitchFamily="34" charset="0"/>
              <a:buChar char="•"/>
            </a:pPr>
            <a:r>
              <a:rPr lang="en-US" sz="1800" dirty="0">
                <a:solidFill>
                  <a:srgbClr val="FF0000"/>
                </a:solidFill>
              </a:rPr>
              <a:t>All Category I Structures should be designed to resist Galloping Forces, unless an effective mitigation device is installed. (C11.6)</a:t>
            </a:r>
          </a:p>
          <a:p>
            <a:pPr lvl="1">
              <a:buSzPct val="100000"/>
              <a:buFont typeface="Arial" panose="020B0604020202020204" pitchFamily="34" charset="0"/>
              <a:buChar char="•"/>
            </a:pPr>
            <a:r>
              <a:rPr lang="en-US" sz="1800" dirty="0">
                <a:solidFill>
                  <a:srgbClr val="FF0000"/>
                </a:solidFill>
              </a:rPr>
              <a:t>No Galloping Loads when an effective mitigation device is installed.</a:t>
            </a:r>
          </a:p>
          <a:p>
            <a:pPr lvl="1">
              <a:buSzPct val="100000"/>
              <a:buFont typeface="Arial" panose="020B0604020202020204" pitchFamily="34" charset="0"/>
              <a:buChar char="•"/>
            </a:pPr>
            <a:r>
              <a:rPr lang="en-US" sz="1800" dirty="0"/>
              <a:t>For Traffic Signal Poles, the Owner may choose to install an effective mitigation device when a structure displays a galloping problem and it should be installed as quickly as possible.</a:t>
            </a:r>
          </a:p>
        </p:txBody>
      </p:sp>
      <p:pic>
        <p:nvPicPr>
          <p:cNvPr id="2" name="Picture 1"/>
          <p:cNvPicPr>
            <a:picLocks noChangeAspect="1"/>
          </p:cNvPicPr>
          <p:nvPr/>
        </p:nvPicPr>
        <p:blipFill>
          <a:blip r:embed="rId2"/>
          <a:stretch>
            <a:fillRect/>
          </a:stretch>
        </p:blipFill>
        <p:spPr>
          <a:xfrm>
            <a:off x="918103" y="1552380"/>
            <a:ext cx="6305179" cy="2097747"/>
          </a:xfrm>
          <a:prstGeom prst="rect">
            <a:avLst/>
          </a:prstGeom>
        </p:spPr>
      </p:pic>
      <p:sp>
        <p:nvSpPr>
          <p:cNvPr id="3" name="Rectangle 2"/>
          <p:cNvSpPr/>
          <p:nvPr/>
        </p:nvSpPr>
        <p:spPr>
          <a:xfrm>
            <a:off x="721559" y="2740121"/>
            <a:ext cx="5933697" cy="1200329"/>
          </a:xfrm>
          <a:prstGeom prst="rect">
            <a:avLst/>
          </a:prstGeom>
        </p:spPr>
        <p:txBody>
          <a:bodyPr wrap="square">
            <a:spAutoFit/>
          </a:bodyPr>
          <a:lstStyle/>
          <a:p>
            <a:pPr lvl="1"/>
            <a:r>
              <a:rPr lang="en-US" dirty="0">
                <a:latin typeface="Arial" charset="0"/>
              </a:rPr>
              <a:t>Importance Factors, I</a:t>
            </a:r>
            <a:r>
              <a:rPr lang="en-US" baseline="-25000" dirty="0">
                <a:latin typeface="Arial" charset="0"/>
              </a:rPr>
              <a:t>F</a:t>
            </a:r>
          </a:p>
          <a:p>
            <a:pPr marL="1200121" lvl="2" indent="-285744">
              <a:buFont typeface="Arial" panose="020B0604020202020204" pitchFamily="34" charset="0"/>
              <a:buChar char="•"/>
            </a:pPr>
            <a:r>
              <a:rPr lang="en-US" dirty="0">
                <a:latin typeface="Arial" charset="0"/>
              </a:rPr>
              <a:t>Category  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1.0</a:t>
            </a:r>
          </a:p>
          <a:p>
            <a:pPr marL="1200121" lvl="2" indent="-285744">
              <a:buFont typeface="Arial" panose="020B0604020202020204" pitchFamily="34" charset="0"/>
              <a:buChar char="•"/>
            </a:pPr>
            <a:r>
              <a:rPr lang="en-US" dirty="0">
                <a:latin typeface="Arial" charset="0"/>
              </a:rPr>
              <a:t>Category II:  </a:t>
            </a:r>
            <a:r>
              <a:rPr lang="en-US" dirty="0">
                <a:solidFill>
                  <a:srgbClr val="FF0000"/>
                </a:solidFill>
                <a:latin typeface="Arial" charset="0"/>
              </a:rPr>
              <a:t>I</a:t>
            </a:r>
            <a:r>
              <a:rPr lang="en-US" baseline="-25000" dirty="0">
                <a:solidFill>
                  <a:srgbClr val="FF0000"/>
                </a:solidFill>
                <a:latin typeface="Arial" charset="0"/>
              </a:rPr>
              <a:t>F</a:t>
            </a:r>
            <a:r>
              <a:rPr lang="en-US" baseline="-25000" dirty="0">
                <a:latin typeface="Arial" charset="0"/>
              </a:rPr>
              <a:t> </a:t>
            </a:r>
            <a:r>
              <a:rPr lang="en-US" dirty="0">
                <a:latin typeface="Arial" charset="0"/>
              </a:rPr>
              <a:t>= 0.65 Traffic or 0.70 Sign</a:t>
            </a:r>
          </a:p>
          <a:p>
            <a:pPr marL="1200121" lvl="2" indent="-285744">
              <a:buFont typeface="Arial" panose="020B0604020202020204" pitchFamily="34" charset="0"/>
              <a:buChar char="•"/>
            </a:pPr>
            <a:r>
              <a:rPr lang="en-US" dirty="0">
                <a:latin typeface="Arial" charset="0"/>
              </a:rPr>
              <a:t>Category III: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0.30 Traffic or 0.40 Sign</a:t>
            </a:r>
            <a:endParaRPr lang="en-US" dirty="0"/>
          </a:p>
        </p:txBody>
      </p:sp>
      <p:sp>
        <p:nvSpPr>
          <p:cNvPr id="7" name="Line 8"/>
          <p:cNvSpPr>
            <a:spLocks noChangeShapeType="1"/>
          </p:cNvSpPr>
          <p:nvPr/>
        </p:nvSpPr>
        <p:spPr bwMode="auto">
          <a:xfrm flipV="1">
            <a:off x="6621674" y="1433336"/>
            <a:ext cx="0" cy="845191"/>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 name="Rectangle 3"/>
          <p:cNvSpPr/>
          <p:nvPr/>
        </p:nvSpPr>
        <p:spPr>
          <a:xfrm>
            <a:off x="7294558" y="1745339"/>
            <a:ext cx="4303905" cy="646331"/>
          </a:xfrm>
          <a:prstGeom prst="rect">
            <a:avLst/>
          </a:prstGeom>
        </p:spPr>
        <p:txBody>
          <a:bodyPr wrap="square">
            <a:spAutoFit/>
          </a:bodyPr>
          <a:lstStyle/>
          <a:p>
            <a:r>
              <a:rPr lang="en-US" dirty="0">
                <a:latin typeface="Arial" charset="0"/>
              </a:rPr>
              <a:t>P</a:t>
            </a:r>
            <a:r>
              <a:rPr lang="en-US" baseline="-25000" dirty="0">
                <a:latin typeface="Arial" charset="0"/>
              </a:rPr>
              <a:t>G</a:t>
            </a:r>
            <a:r>
              <a:rPr lang="en-US" dirty="0">
                <a:latin typeface="Arial" charset="0"/>
              </a:rPr>
              <a:t>= 21(</a:t>
            </a:r>
            <a:r>
              <a:rPr lang="en-US" dirty="0">
                <a:solidFill>
                  <a:srgbClr val="FF0707"/>
                </a:solidFill>
                <a:latin typeface="Arial" charset="0"/>
              </a:rPr>
              <a:t>I</a:t>
            </a:r>
            <a:r>
              <a:rPr lang="en-US" baseline="-25000" dirty="0">
                <a:solidFill>
                  <a:srgbClr val="FF0707"/>
                </a:solidFill>
                <a:latin typeface="Arial" charset="0"/>
              </a:rPr>
              <a:t>F</a:t>
            </a:r>
            <a:r>
              <a:rPr lang="en-US" dirty="0">
                <a:latin typeface="Arial" charset="0"/>
              </a:rPr>
              <a:t>) </a:t>
            </a:r>
          </a:p>
          <a:p>
            <a:r>
              <a:rPr lang="en-US" dirty="0">
                <a:latin typeface="Arial" charset="0"/>
              </a:rPr>
              <a:t>F</a:t>
            </a:r>
            <a:r>
              <a:rPr lang="en-US" baseline="-25000" dirty="0">
                <a:latin typeface="Arial" charset="0"/>
              </a:rPr>
              <a:t>G</a:t>
            </a:r>
            <a:r>
              <a:rPr lang="en-US" dirty="0">
                <a:latin typeface="Arial" charset="0"/>
              </a:rPr>
              <a:t>= P</a:t>
            </a:r>
            <a:r>
              <a:rPr lang="en-US" baseline="-25000" dirty="0">
                <a:latin typeface="Arial" charset="0"/>
              </a:rPr>
              <a:t>G</a:t>
            </a:r>
            <a:r>
              <a:rPr lang="en-US" dirty="0">
                <a:latin typeface="Arial" charset="0"/>
              </a:rPr>
              <a:t>(A)</a:t>
            </a:r>
          </a:p>
        </p:txBody>
      </p:sp>
      <p:sp>
        <p:nvSpPr>
          <p:cNvPr id="9" name="Rectangle 8"/>
          <p:cNvSpPr/>
          <p:nvPr/>
        </p:nvSpPr>
        <p:spPr>
          <a:xfrm>
            <a:off x="7364205" y="2408801"/>
            <a:ext cx="4355455" cy="1169551"/>
          </a:xfrm>
          <a:prstGeom prst="rect">
            <a:avLst/>
          </a:prstGeom>
        </p:spPr>
        <p:txBody>
          <a:bodyPr wrap="square">
            <a:spAutoFit/>
          </a:bodyPr>
          <a:lstStyle/>
          <a:p>
            <a:r>
              <a:rPr lang="en-US" sz="1400" b="1" dirty="0">
                <a:latin typeface="Arial" charset="0"/>
              </a:rPr>
              <a:t>Where:</a:t>
            </a:r>
          </a:p>
          <a:p>
            <a:r>
              <a:rPr lang="en-US" sz="1400" dirty="0">
                <a:latin typeface="Arial" charset="0"/>
              </a:rPr>
              <a:t>     P</a:t>
            </a:r>
            <a:r>
              <a:rPr lang="en-US" sz="1400" baseline="-25000" dirty="0">
                <a:latin typeface="Arial" charset="0"/>
              </a:rPr>
              <a:t>G</a:t>
            </a:r>
            <a:r>
              <a:rPr lang="en-US" sz="1400" dirty="0">
                <a:latin typeface="Arial" charset="0"/>
              </a:rPr>
              <a:t> = Vertical shear pressure range</a:t>
            </a:r>
          </a:p>
          <a:p>
            <a:r>
              <a:rPr lang="en-US" sz="1400" dirty="0">
                <a:latin typeface="Arial" charset="0"/>
              </a:rPr>
              <a:t>       I</a:t>
            </a:r>
            <a:r>
              <a:rPr lang="en-US" sz="1400" baseline="-25000" dirty="0">
                <a:latin typeface="Arial" charset="0"/>
              </a:rPr>
              <a:t>F</a:t>
            </a:r>
            <a:r>
              <a:rPr lang="en-US" sz="1400" dirty="0">
                <a:latin typeface="Arial" charset="0"/>
              </a:rPr>
              <a:t> = Importance Factor</a:t>
            </a:r>
          </a:p>
          <a:p>
            <a:r>
              <a:rPr lang="en-US" sz="1400" dirty="0">
                <a:latin typeface="Arial" charset="0"/>
              </a:rPr>
              <a:t>      F</a:t>
            </a:r>
            <a:r>
              <a:rPr lang="en-US" sz="1400" baseline="-25000" dirty="0">
                <a:latin typeface="Arial" charset="0"/>
              </a:rPr>
              <a:t>G</a:t>
            </a:r>
            <a:r>
              <a:rPr lang="en-US" sz="1400" dirty="0">
                <a:latin typeface="Arial" charset="0"/>
              </a:rPr>
              <a:t> = Galloping Force Load</a:t>
            </a:r>
          </a:p>
          <a:p>
            <a:r>
              <a:rPr lang="en-US" sz="1400" dirty="0">
                <a:latin typeface="Arial" charset="0"/>
              </a:rPr>
              <a:t>       A  = Frontal Project Area of Signs and Signals</a:t>
            </a:r>
          </a:p>
        </p:txBody>
      </p:sp>
      <p:sp>
        <p:nvSpPr>
          <p:cNvPr id="10" name="Rectangle 9"/>
          <p:cNvSpPr/>
          <p:nvPr/>
        </p:nvSpPr>
        <p:spPr>
          <a:xfrm>
            <a:off x="10145027" y="6189044"/>
            <a:ext cx="1944304" cy="558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495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72256" y="6172062"/>
            <a:ext cx="3708066" cy="461665"/>
          </a:xfrm>
          <a:prstGeom prst="rect">
            <a:avLst/>
          </a:prstGeom>
          <a:noFill/>
        </p:spPr>
        <p:txBody>
          <a:bodyPr wrap="none" rtlCol="0">
            <a:spAutoFit/>
          </a:bodyPr>
          <a:lstStyle/>
          <a:p>
            <a:r>
              <a:rPr lang="en-US" sz="2400" dirty="0"/>
              <a:t>Pennsylvania Mast Arm </a:t>
            </a:r>
          </a:p>
        </p:txBody>
      </p:sp>
      <p:sp>
        <p:nvSpPr>
          <p:cNvPr id="2" name="Title 1"/>
          <p:cNvSpPr>
            <a:spLocks noGrp="1"/>
          </p:cNvSpPr>
          <p:nvPr>
            <p:ph type="title"/>
          </p:nvPr>
        </p:nvSpPr>
        <p:spPr/>
        <p:txBody>
          <a:bodyPr/>
          <a:lstStyle/>
          <a:p>
            <a:r>
              <a:rPr lang="en-US" dirty="0" smtClean="0"/>
              <a:t>Galloping Loads:</a:t>
            </a:r>
            <a:endParaRPr lang="en-US" dirty="0"/>
          </a:p>
        </p:txBody>
      </p:sp>
      <p:pic>
        <p:nvPicPr>
          <p:cNvPr id="3" name="PA Mast Arm Galloping with Sign Blank 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3874" y="1400784"/>
            <a:ext cx="8304583" cy="4678903"/>
          </a:xfrm>
          <a:ln>
            <a:solidFill>
              <a:schemeClr val="tx1"/>
            </a:solidFill>
          </a:ln>
        </p:spPr>
      </p:pic>
    </p:spTree>
    <p:extLst>
      <p:ext uri="{BB962C8B-B14F-4D97-AF65-F5344CB8AC3E}">
        <p14:creationId xmlns:p14="http://schemas.microsoft.com/office/powerpoint/2010/main" val="4280397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lstStyle/>
          <a:p>
            <a:r>
              <a:rPr lang="en-US" dirty="0" smtClean="0"/>
              <a:t>Truck-Induced Loads:</a:t>
            </a:r>
            <a:endParaRPr lang="en-US" dirty="0"/>
          </a:p>
        </p:txBody>
      </p:sp>
      <p:sp>
        <p:nvSpPr>
          <p:cNvPr id="6" name="Content Placeholder 1"/>
          <p:cNvSpPr>
            <a:spLocks noGrp="1"/>
          </p:cNvSpPr>
          <p:nvPr>
            <p:ph idx="1"/>
          </p:nvPr>
        </p:nvSpPr>
        <p:spPr>
          <a:xfrm>
            <a:off x="81970" y="4628256"/>
            <a:ext cx="11978640" cy="1759705"/>
          </a:xfrm>
        </p:spPr>
        <p:txBody>
          <a:bodyPr>
            <a:noAutofit/>
          </a:bodyPr>
          <a:lstStyle/>
          <a:p>
            <a:pPr marL="0" indent="0">
              <a:buNone/>
            </a:pPr>
            <a:r>
              <a:rPr lang="en-US" sz="2000" b="1" dirty="0"/>
              <a:t>Truck-Induced (AASHTO 2013/2015 11.7.1.3):</a:t>
            </a:r>
          </a:p>
          <a:p>
            <a:pPr lvl="1">
              <a:buSzPct val="100000"/>
              <a:buFont typeface="Arial" panose="020B0604020202020204" pitchFamily="34" charset="0"/>
              <a:buChar char="•"/>
            </a:pPr>
            <a:r>
              <a:rPr lang="en-US" sz="1800" dirty="0"/>
              <a:t>Applies to all Cantilevered and non-cantilevered sign and traffic signal structures.</a:t>
            </a:r>
          </a:p>
          <a:p>
            <a:pPr lvl="1">
              <a:buSzPct val="100000"/>
              <a:buFont typeface="Arial" panose="020B0604020202020204" pitchFamily="34" charset="0"/>
              <a:buChar char="•"/>
            </a:pPr>
            <a:r>
              <a:rPr lang="en-US" sz="1800" dirty="0"/>
              <a:t>All Category I Structures should be designed to resist rarely occurring vibration phenomena. (C11.6)</a:t>
            </a:r>
          </a:p>
          <a:p>
            <a:pPr lvl="1">
              <a:buSzPct val="100000"/>
              <a:buFont typeface="Arial" panose="020B0604020202020204" pitchFamily="34" charset="0"/>
              <a:buChar char="•"/>
            </a:pPr>
            <a:r>
              <a:rPr lang="en-US" sz="1800" dirty="0"/>
              <a:t>The truck-induced gust loading shall be excluded, unless required by the Owner for traffic signal structures.</a:t>
            </a:r>
          </a:p>
        </p:txBody>
      </p:sp>
      <p:pic>
        <p:nvPicPr>
          <p:cNvPr id="2" name="Picture 1"/>
          <p:cNvPicPr>
            <a:picLocks noChangeAspect="1"/>
          </p:cNvPicPr>
          <p:nvPr/>
        </p:nvPicPr>
        <p:blipFill>
          <a:blip r:embed="rId2"/>
          <a:stretch>
            <a:fillRect/>
          </a:stretch>
        </p:blipFill>
        <p:spPr>
          <a:xfrm>
            <a:off x="605519" y="1510400"/>
            <a:ext cx="5456043" cy="2133228"/>
          </a:xfrm>
          <a:prstGeom prst="rect">
            <a:avLst/>
          </a:prstGeom>
        </p:spPr>
      </p:pic>
      <p:sp>
        <p:nvSpPr>
          <p:cNvPr id="7" name="Line 8"/>
          <p:cNvSpPr>
            <a:spLocks noChangeShapeType="1"/>
          </p:cNvSpPr>
          <p:nvPr/>
        </p:nvSpPr>
        <p:spPr bwMode="auto">
          <a:xfrm flipV="1">
            <a:off x="5636655" y="1349608"/>
            <a:ext cx="0" cy="881708"/>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 name="Rectangle 2"/>
          <p:cNvSpPr/>
          <p:nvPr/>
        </p:nvSpPr>
        <p:spPr>
          <a:xfrm>
            <a:off x="759852" y="3110598"/>
            <a:ext cx="5122621" cy="1200329"/>
          </a:xfrm>
          <a:prstGeom prst="rect">
            <a:avLst/>
          </a:prstGeom>
        </p:spPr>
        <p:txBody>
          <a:bodyPr wrap="none">
            <a:spAutoFit/>
          </a:bodyPr>
          <a:lstStyle/>
          <a:p>
            <a:r>
              <a:rPr lang="en-US" dirty="0">
                <a:latin typeface="Arial" charset="0"/>
              </a:rPr>
              <a:t>Importance Factors, I</a:t>
            </a:r>
            <a:r>
              <a:rPr lang="en-US" baseline="-25000" dirty="0">
                <a:latin typeface="Arial" charset="0"/>
              </a:rPr>
              <a:t>F</a:t>
            </a:r>
          </a:p>
          <a:p>
            <a:pPr marL="742932" lvl="1" indent="-285744">
              <a:buFont typeface="Arial" panose="020B0604020202020204" pitchFamily="34" charset="0"/>
              <a:buChar char="•"/>
            </a:pPr>
            <a:r>
              <a:rPr lang="en-US" dirty="0">
                <a:latin typeface="Arial" charset="0"/>
              </a:rPr>
              <a:t>Category  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1.0</a:t>
            </a:r>
          </a:p>
          <a:p>
            <a:pPr marL="742932" lvl="1" indent="-285744">
              <a:buFont typeface="Arial" panose="020B0604020202020204" pitchFamily="34" charset="0"/>
              <a:buChar char="•"/>
            </a:pPr>
            <a:r>
              <a:rPr lang="en-US" dirty="0">
                <a:latin typeface="Arial" charset="0"/>
              </a:rPr>
              <a:t>Category II:  </a:t>
            </a:r>
            <a:r>
              <a:rPr lang="en-US" dirty="0">
                <a:solidFill>
                  <a:srgbClr val="FF0000"/>
                </a:solidFill>
                <a:latin typeface="Arial" charset="0"/>
              </a:rPr>
              <a:t>I</a:t>
            </a:r>
            <a:r>
              <a:rPr lang="en-US" baseline="-25000" dirty="0">
                <a:solidFill>
                  <a:srgbClr val="FF0000"/>
                </a:solidFill>
                <a:latin typeface="Arial" charset="0"/>
              </a:rPr>
              <a:t>F</a:t>
            </a:r>
            <a:r>
              <a:rPr lang="en-US" baseline="-25000" dirty="0">
                <a:latin typeface="Arial" charset="0"/>
              </a:rPr>
              <a:t> </a:t>
            </a:r>
            <a:r>
              <a:rPr lang="en-US" dirty="0">
                <a:latin typeface="Arial" charset="0"/>
              </a:rPr>
              <a:t>= 0.85 Traffic or 0.90 Sign</a:t>
            </a:r>
          </a:p>
          <a:p>
            <a:pPr marL="742932" lvl="1" indent="-285744">
              <a:buFont typeface="Arial" panose="020B0604020202020204" pitchFamily="34" charset="0"/>
              <a:buChar char="•"/>
            </a:pPr>
            <a:r>
              <a:rPr lang="en-US" dirty="0">
                <a:latin typeface="Arial" charset="0"/>
              </a:rPr>
              <a:t>Category III: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0.70 Traffic or 0.80 Sign</a:t>
            </a:r>
            <a:endParaRPr lang="en-US" dirty="0"/>
          </a:p>
        </p:txBody>
      </p:sp>
      <p:sp>
        <p:nvSpPr>
          <p:cNvPr id="4" name="Rectangle 3"/>
          <p:cNvSpPr/>
          <p:nvPr/>
        </p:nvSpPr>
        <p:spPr>
          <a:xfrm>
            <a:off x="5991655" y="1696772"/>
            <a:ext cx="2362200" cy="646331"/>
          </a:xfrm>
          <a:prstGeom prst="rect">
            <a:avLst/>
          </a:prstGeom>
        </p:spPr>
        <p:txBody>
          <a:bodyPr wrap="square">
            <a:spAutoFit/>
          </a:bodyPr>
          <a:lstStyle/>
          <a:p>
            <a:r>
              <a:rPr lang="en-US" dirty="0"/>
              <a:t>P</a:t>
            </a:r>
            <a:r>
              <a:rPr lang="en-US" baseline="-25000" dirty="0"/>
              <a:t>TG</a:t>
            </a:r>
            <a:r>
              <a:rPr lang="en-US" dirty="0"/>
              <a:t>= 18.8(C</a:t>
            </a:r>
            <a:r>
              <a:rPr lang="en-US" baseline="-25000" dirty="0"/>
              <a:t>d</a:t>
            </a:r>
            <a:r>
              <a:rPr lang="en-US" dirty="0"/>
              <a:t>)(</a:t>
            </a:r>
            <a:r>
              <a:rPr lang="en-US" dirty="0">
                <a:solidFill>
                  <a:srgbClr val="FF0707"/>
                </a:solidFill>
              </a:rPr>
              <a:t>I</a:t>
            </a:r>
            <a:r>
              <a:rPr lang="en-US" baseline="-25000" dirty="0">
                <a:solidFill>
                  <a:srgbClr val="FF0707"/>
                </a:solidFill>
              </a:rPr>
              <a:t>F</a:t>
            </a:r>
            <a:r>
              <a:rPr lang="en-US" dirty="0"/>
              <a:t>) </a:t>
            </a:r>
          </a:p>
          <a:p>
            <a:r>
              <a:rPr lang="en-US" dirty="0"/>
              <a:t>F</a:t>
            </a:r>
            <a:r>
              <a:rPr lang="en-US" baseline="-25000" dirty="0"/>
              <a:t>TG</a:t>
            </a:r>
            <a:r>
              <a:rPr lang="en-US" dirty="0"/>
              <a:t>= P</a:t>
            </a:r>
            <a:r>
              <a:rPr lang="en-US" baseline="-25000" dirty="0"/>
              <a:t>TG</a:t>
            </a:r>
            <a:r>
              <a:rPr lang="en-US" dirty="0"/>
              <a:t>(A) </a:t>
            </a:r>
          </a:p>
        </p:txBody>
      </p:sp>
      <p:sp>
        <p:nvSpPr>
          <p:cNvPr id="8" name="Rectangle 7"/>
          <p:cNvSpPr/>
          <p:nvPr/>
        </p:nvSpPr>
        <p:spPr>
          <a:xfrm>
            <a:off x="6548431" y="2373881"/>
            <a:ext cx="5643569" cy="1384995"/>
          </a:xfrm>
          <a:prstGeom prst="rect">
            <a:avLst/>
          </a:prstGeom>
        </p:spPr>
        <p:txBody>
          <a:bodyPr wrap="square">
            <a:spAutoFit/>
          </a:bodyPr>
          <a:lstStyle/>
          <a:p>
            <a:r>
              <a:rPr lang="en-US" sz="1400" b="1" dirty="0">
                <a:latin typeface="Arial" charset="0"/>
              </a:rPr>
              <a:t>Where:</a:t>
            </a:r>
          </a:p>
          <a:p>
            <a:r>
              <a:rPr lang="en-US" sz="1400" dirty="0">
                <a:latin typeface="Arial" charset="0"/>
              </a:rPr>
              <a:t>     P</a:t>
            </a:r>
            <a:r>
              <a:rPr lang="en-US" sz="1400" baseline="-25000" dirty="0">
                <a:latin typeface="Arial" charset="0"/>
              </a:rPr>
              <a:t>TG</a:t>
            </a:r>
            <a:r>
              <a:rPr lang="en-US" sz="1400" dirty="0">
                <a:latin typeface="Arial" charset="0"/>
              </a:rPr>
              <a:t> = Static truck gust pressure range (12 foot worst case range)</a:t>
            </a:r>
          </a:p>
          <a:p>
            <a:r>
              <a:rPr lang="en-US" sz="1400" dirty="0">
                <a:latin typeface="Arial" charset="0"/>
              </a:rPr>
              <a:t>       I</a:t>
            </a:r>
            <a:r>
              <a:rPr lang="en-US" sz="1400" baseline="-25000" dirty="0">
                <a:latin typeface="Arial" charset="0"/>
              </a:rPr>
              <a:t>F</a:t>
            </a:r>
            <a:r>
              <a:rPr lang="en-US" sz="1400" dirty="0">
                <a:latin typeface="Arial" charset="0"/>
              </a:rPr>
              <a:t> = Importance Factor</a:t>
            </a:r>
          </a:p>
          <a:p>
            <a:r>
              <a:rPr lang="en-US" sz="1400" dirty="0">
                <a:latin typeface="Arial" charset="0"/>
              </a:rPr>
              <a:t>      C</a:t>
            </a:r>
            <a:r>
              <a:rPr lang="en-US" sz="1400" baseline="-25000" dirty="0">
                <a:latin typeface="Arial" charset="0"/>
              </a:rPr>
              <a:t>d</a:t>
            </a:r>
            <a:r>
              <a:rPr lang="en-US" sz="1400" dirty="0">
                <a:latin typeface="Arial" charset="0"/>
              </a:rPr>
              <a:t> = Drag Coefficient based on 65mph vehicle speed</a:t>
            </a:r>
          </a:p>
          <a:p>
            <a:r>
              <a:rPr lang="en-US" sz="1400" dirty="0">
                <a:latin typeface="Arial" charset="0"/>
              </a:rPr>
              <a:t>      F</a:t>
            </a:r>
            <a:r>
              <a:rPr lang="en-US" sz="1400" baseline="-25000" dirty="0">
                <a:latin typeface="Arial" charset="0"/>
              </a:rPr>
              <a:t>TG</a:t>
            </a:r>
            <a:r>
              <a:rPr lang="en-US" sz="1400" dirty="0">
                <a:latin typeface="Arial" charset="0"/>
              </a:rPr>
              <a:t> = Truck gust Force Load</a:t>
            </a:r>
          </a:p>
          <a:p>
            <a:r>
              <a:rPr lang="en-US" sz="1400" dirty="0">
                <a:latin typeface="Arial" charset="0"/>
              </a:rPr>
              <a:t>       A  = Bottom Project Area of Signs and Signals and Arm</a:t>
            </a:r>
          </a:p>
        </p:txBody>
      </p:sp>
      <p:sp>
        <p:nvSpPr>
          <p:cNvPr id="10" name="TextBox 9"/>
          <p:cNvSpPr txBox="1"/>
          <p:nvPr/>
        </p:nvSpPr>
        <p:spPr>
          <a:xfrm>
            <a:off x="8353856" y="1789104"/>
            <a:ext cx="2826415" cy="338554"/>
          </a:xfrm>
          <a:prstGeom prst="rect">
            <a:avLst/>
          </a:prstGeom>
          <a:noFill/>
        </p:spPr>
        <p:txBody>
          <a:bodyPr wrap="none" rtlCol="0">
            <a:spAutoFit/>
          </a:bodyPr>
          <a:lstStyle/>
          <a:p>
            <a:r>
              <a:rPr lang="en-US" sz="1600" dirty="0">
                <a:solidFill>
                  <a:srgbClr val="FF0000"/>
                </a:solidFill>
              </a:rPr>
              <a:t>*accounts for 1 12’ section</a:t>
            </a:r>
          </a:p>
        </p:txBody>
      </p:sp>
    </p:spTree>
    <p:extLst>
      <p:ext uri="{BB962C8B-B14F-4D97-AF65-F5344CB8AC3E}">
        <p14:creationId xmlns:p14="http://schemas.microsoft.com/office/powerpoint/2010/main" val="2545373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noGrp="1"/>
          </p:cNvSpPr>
          <p:nvPr>
            <p:ph type="title"/>
          </p:nvPr>
        </p:nvSpPr>
        <p:spPr/>
        <p:txBody>
          <a:bodyPr/>
          <a:lstStyle/>
          <a:p>
            <a:r>
              <a:rPr lang="en-US" dirty="0" smtClean="0"/>
              <a:t>Natural Wind Gusts:</a:t>
            </a:r>
            <a:endParaRPr lang="en-US" dirty="0"/>
          </a:p>
        </p:txBody>
      </p:sp>
      <p:sp>
        <p:nvSpPr>
          <p:cNvPr id="6" name="Content Placeholder 1"/>
          <p:cNvSpPr>
            <a:spLocks noGrp="1"/>
          </p:cNvSpPr>
          <p:nvPr>
            <p:ph idx="1"/>
          </p:nvPr>
        </p:nvSpPr>
        <p:spPr>
          <a:xfrm>
            <a:off x="457200" y="4716141"/>
            <a:ext cx="9023684" cy="1280394"/>
          </a:xfrm>
        </p:spPr>
        <p:txBody>
          <a:bodyPr>
            <a:normAutofit/>
          </a:bodyPr>
          <a:lstStyle/>
          <a:p>
            <a:pPr marL="0" indent="0">
              <a:buNone/>
            </a:pPr>
            <a:r>
              <a:rPr lang="en-US" sz="2000" b="1" dirty="0"/>
              <a:t> Natural Wind Gust (AASHTO 2013/2015 11.7.1.2):</a:t>
            </a:r>
          </a:p>
          <a:p>
            <a:pPr lvl="1">
              <a:buSzPct val="100000"/>
              <a:buFont typeface="Arial" panose="020B0604020202020204" pitchFamily="34" charset="0"/>
              <a:buChar char="•"/>
            </a:pPr>
            <a:r>
              <a:rPr lang="en-US" sz="1800" dirty="0"/>
              <a:t>Cantilevered and non-cantilevered over head sign and traffic signal supports shall be designed to resist Natural Wind Gust Loads. </a:t>
            </a:r>
          </a:p>
          <a:p>
            <a:pPr lvl="1">
              <a:buSzPct val="100000"/>
              <a:buFont typeface="Arial" panose="020B0604020202020204" pitchFamily="34" charset="0"/>
              <a:buChar char="•"/>
            </a:pPr>
            <a:r>
              <a:rPr lang="en-US" sz="1800" dirty="0"/>
              <a:t>No Natural Gust Loading exclusion when using a mitigation device.</a:t>
            </a:r>
          </a:p>
        </p:txBody>
      </p:sp>
      <p:sp>
        <p:nvSpPr>
          <p:cNvPr id="2" name="Slide Number Placeholder 1"/>
          <p:cNvSpPr>
            <a:spLocks noGrp="1"/>
          </p:cNvSpPr>
          <p:nvPr>
            <p:ph type="sldNum" sz="quarter" idx="12"/>
          </p:nvPr>
        </p:nvSpPr>
        <p:spPr/>
        <p:txBody>
          <a:bodyPr/>
          <a:lstStyle/>
          <a:p>
            <a:fld id="{F61F25E8-2DCC-40A8-8A8F-D1DAAA7777CA}" type="slidenum">
              <a:rPr lang="en-US" smtClean="0"/>
              <a:pPr/>
              <a:t>15</a:t>
            </a:fld>
            <a:endParaRPr lang="en-US"/>
          </a:p>
        </p:txBody>
      </p:sp>
      <p:graphicFrame>
        <p:nvGraphicFramePr>
          <p:cNvPr id="7" name="Object 26"/>
          <p:cNvGraphicFramePr>
            <a:graphicFrameLocks noChangeAspect="1"/>
          </p:cNvGraphicFramePr>
          <p:nvPr>
            <p:extLst>
              <p:ext uri="{D42A27DB-BD31-4B8C-83A1-F6EECF244321}">
                <p14:modId xmlns:p14="http://schemas.microsoft.com/office/powerpoint/2010/main" val="630822101"/>
              </p:ext>
            </p:extLst>
          </p:nvPr>
        </p:nvGraphicFramePr>
        <p:xfrm>
          <a:off x="536073" y="1685662"/>
          <a:ext cx="6049833" cy="2433737"/>
        </p:xfrm>
        <a:graphic>
          <a:graphicData uri="http://schemas.openxmlformats.org/presentationml/2006/ole">
            <mc:AlternateContent xmlns:mc="http://schemas.openxmlformats.org/markup-compatibility/2006">
              <mc:Choice xmlns:v="urn:schemas-microsoft-com:vml" Requires="v">
                <p:oleObj spid="_x0000_s3082" name="Bitmap Image" r:id="rId3" imgW="6171429" imgH="2381582" progId="PBrush">
                  <p:embed/>
                </p:oleObj>
              </mc:Choice>
              <mc:Fallback>
                <p:oleObj name="Bitmap Image" r:id="rId3" imgW="6171429" imgH="238158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73" y="1685662"/>
                        <a:ext cx="6049833" cy="2433737"/>
                      </a:xfrm>
                      <a:prstGeom prst="rect">
                        <a:avLst/>
                      </a:prstGeom>
                      <a:noFill/>
                      <a:ln>
                        <a:noFill/>
                      </a:ln>
                      <a:effectLst/>
                      <a:extLst/>
                    </p:spPr>
                  </p:pic>
                </p:oleObj>
              </mc:Fallback>
            </mc:AlternateContent>
          </a:graphicData>
        </a:graphic>
      </p:graphicFrame>
      <p:sp>
        <p:nvSpPr>
          <p:cNvPr id="9" name="Rectangle 8"/>
          <p:cNvSpPr/>
          <p:nvPr/>
        </p:nvSpPr>
        <p:spPr>
          <a:xfrm>
            <a:off x="6585884" y="1747387"/>
            <a:ext cx="2362200" cy="646331"/>
          </a:xfrm>
          <a:prstGeom prst="rect">
            <a:avLst/>
          </a:prstGeom>
        </p:spPr>
        <p:txBody>
          <a:bodyPr wrap="square">
            <a:spAutoFit/>
          </a:bodyPr>
          <a:lstStyle/>
          <a:p>
            <a:r>
              <a:rPr lang="en-US" dirty="0"/>
              <a:t>P</a:t>
            </a:r>
            <a:r>
              <a:rPr lang="en-US" baseline="-25000" dirty="0"/>
              <a:t>NG</a:t>
            </a:r>
            <a:r>
              <a:rPr lang="en-US" dirty="0"/>
              <a:t> = 5.2(C</a:t>
            </a:r>
            <a:r>
              <a:rPr lang="en-US" baseline="-25000" dirty="0"/>
              <a:t>d</a:t>
            </a:r>
            <a:r>
              <a:rPr lang="en-US" dirty="0"/>
              <a:t>)(</a:t>
            </a:r>
            <a:r>
              <a:rPr lang="en-US" dirty="0">
                <a:solidFill>
                  <a:srgbClr val="FF0707"/>
                </a:solidFill>
              </a:rPr>
              <a:t>I</a:t>
            </a:r>
            <a:r>
              <a:rPr lang="en-US" baseline="-25000" dirty="0">
                <a:solidFill>
                  <a:srgbClr val="FF0707"/>
                </a:solidFill>
              </a:rPr>
              <a:t>F</a:t>
            </a:r>
            <a:r>
              <a:rPr lang="en-US" dirty="0"/>
              <a:t>) </a:t>
            </a:r>
          </a:p>
          <a:p>
            <a:r>
              <a:rPr lang="en-US" dirty="0"/>
              <a:t>F</a:t>
            </a:r>
            <a:r>
              <a:rPr lang="en-US" baseline="-25000" dirty="0"/>
              <a:t>NG </a:t>
            </a:r>
            <a:r>
              <a:rPr lang="en-US" dirty="0"/>
              <a:t>= P</a:t>
            </a:r>
            <a:r>
              <a:rPr lang="en-US" baseline="-25000" dirty="0"/>
              <a:t>TG</a:t>
            </a:r>
            <a:r>
              <a:rPr lang="en-US" dirty="0"/>
              <a:t>(A) </a:t>
            </a:r>
          </a:p>
        </p:txBody>
      </p:sp>
      <p:sp>
        <p:nvSpPr>
          <p:cNvPr id="10" name="Rectangle 9"/>
          <p:cNvSpPr/>
          <p:nvPr/>
        </p:nvSpPr>
        <p:spPr>
          <a:xfrm>
            <a:off x="1306369" y="3057859"/>
            <a:ext cx="5122621" cy="1200329"/>
          </a:xfrm>
          <a:prstGeom prst="rect">
            <a:avLst/>
          </a:prstGeom>
        </p:spPr>
        <p:txBody>
          <a:bodyPr wrap="none">
            <a:spAutoFit/>
          </a:bodyPr>
          <a:lstStyle/>
          <a:p>
            <a:r>
              <a:rPr lang="en-US" dirty="0">
                <a:latin typeface="Arial" charset="0"/>
              </a:rPr>
              <a:t>Importance Factors, I</a:t>
            </a:r>
            <a:r>
              <a:rPr lang="en-US" baseline="-25000" dirty="0">
                <a:latin typeface="Arial" charset="0"/>
              </a:rPr>
              <a:t>F</a:t>
            </a:r>
          </a:p>
          <a:p>
            <a:pPr marL="742932" lvl="1" indent="-285744">
              <a:buFont typeface="Arial" panose="020B0604020202020204" pitchFamily="34" charset="0"/>
              <a:buChar char="•"/>
            </a:pPr>
            <a:r>
              <a:rPr lang="en-US" dirty="0">
                <a:latin typeface="Arial" charset="0"/>
              </a:rPr>
              <a:t>Category  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1.0</a:t>
            </a:r>
          </a:p>
          <a:p>
            <a:pPr marL="742932" lvl="1" indent="-285744">
              <a:buFont typeface="Arial" panose="020B0604020202020204" pitchFamily="34" charset="0"/>
              <a:buChar char="•"/>
            </a:pPr>
            <a:r>
              <a:rPr lang="en-US" dirty="0">
                <a:latin typeface="Arial" charset="0"/>
              </a:rPr>
              <a:t>Category II:  </a:t>
            </a:r>
            <a:r>
              <a:rPr lang="en-US" dirty="0">
                <a:solidFill>
                  <a:srgbClr val="FF0000"/>
                </a:solidFill>
                <a:latin typeface="Arial" charset="0"/>
              </a:rPr>
              <a:t>I</a:t>
            </a:r>
            <a:r>
              <a:rPr lang="en-US" baseline="-25000" dirty="0">
                <a:solidFill>
                  <a:srgbClr val="FF0000"/>
                </a:solidFill>
                <a:latin typeface="Arial" charset="0"/>
              </a:rPr>
              <a:t>F</a:t>
            </a:r>
            <a:r>
              <a:rPr lang="en-US" baseline="-25000" dirty="0">
                <a:latin typeface="Arial" charset="0"/>
              </a:rPr>
              <a:t> </a:t>
            </a:r>
            <a:r>
              <a:rPr lang="en-US" dirty="0">
                <a:latin typeface="Arial" charset="0"/>
              </a:rPr>
              <a:t>= 0.80 Traffic or 0.85 Sign</a:t>
            </a:r>
          </a:p>
          <a:p>
            <a:pPr marL="742932" lvl="1" indent="-285744">
              <a:buFont typeface="Arial" panose="020B0604020202020204" pitchFamily="34" charset="0"/>
              <a:buChar char="•"/>
            </a:pPr>
            <a:r>
              <a:rPr lang="en-US" dirty="0">
                <a:latin typeface="Arial" charset="0"/>
              </a:rPr>
              <a:t>Category III: </a:t>
            </a:r>
            <a:r>
              <a:rPr lang="en-US" dirty="0">
                <a:solidFill>
                  <a:srgbClr val="FF0000"/>
                </a:solidFill>
                <a:latin typeface="Arial" charset="0"/>
              </a:rPr>
              <a:t>I</a:t>
            </a:r>
            <a:r>
              <a:rPr lang="en-US" baseline="-25000" dirty="0">
                <a:solidFill>
                  <a:srgbClr val="FF0000"/>
                </a:solidFill>
                <a:latin typeface="Arial" charset="0"/>
              </a:rPr>
              <a:t>F</a:t>
            </a:r>
            <a:r>
              <a:rPr lang="en-US" dirty="0">
                <a:latin typeface="Arial" charset="0"/>
              </a:rPr>
              <a:t> = 0.55 Traffic or 0.70 Sign</a:t>
            </a:r>
            <a:endParaRPr lang="en-US" dirty="0"/>
          </a:p>
        </p:txBody>
      </p:sp>
      <p:pic>
        <p:nvPicPr>
          <p:cNvPr id="11" name="Picture 25" descr="Image7"/>
          <p:cNvPicPr>
            <a:picLocks noChangeAspect="1" noChangeArrowheads="1"/>
          </p:cNvPicPr>
          <p:nvPr/>
        </p:nvPicPr>
        <p:blipFill>
          <a:blip r:embed="rId5">
            <a:extLst>
              <a:ext uri="{28A0092B-C50C-407E-A947-70E740481C1C}">
                <a14:useLocalDpi xmlns:a14="http://schemas.microsoft.com/office/drawing/2010/main" val="0"/>
              </a:ext>
            </a:extLst>
          </a:blip>
          <a:srcRect l="16667" t="23840" r="11111" b="20531"/>
          <a:stretch>
            <a:fillRect/>
          </a:stretch>
        </p:blipFill>
        <p:spPr bwMode="auto">
          <a:xfrm>
            <a:off x="8680191" y="1568721"/>
            <a:ext cx="1688581" cy="909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Line 22"/>
          <p:cNvSpPr>
            <a:spLocks noChangeShapeType="1"/>
          </p:cNvSpPr>
          <p:nvPr/>
        </p:nvSpPr>
        <p:spPr bwMode="auto">
          <a:xfrm flipH="1">
            <a:off x="5458380" y="1392824"/>
            <a:ext cx="1676400" cy="114300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 name="Line 23"/>
          <p:cNvSpPr>
            <a:spLocks noChangeShapeType="1"/>
          </p:cNvSpPr>
          <p:nvPr/>
        </p:nvSpPr>
        <p:spPr bwMode="auto">
          <a:xfrm flipV="1">
            <a:off x="6296580" y="1436555"/>
            <a:ext cx="0" cy="987932"/>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 name="Rectangle 14"/>
          <p:cNvSpPr/>
          <p:nvPr/>
        </p:nvSpPr>
        <p:spPr>
          <a:xfrm>
            <a:off x="6639989" y="2933485"/>
            <a:ext cx="5552011" cy="1384995"/>
          </a:xfrm>
          <a:prstGeom prst="rect">
            <a:avLst/>
          </a:prstGeom>
        </p:spPr>
        <p:txBody>
          <a:bodyPr wrap="square">
            <a:spAutoFit/>
          </a:bodyPr>
          <a:lstStyle/>
          <a:p>
            <a:r>
              <a:rPr lang="en-US" sz="1400" b="1" dirty="0">
                <a:latin typeface="Arial" charset="0"/>
              </a:rPr>
              <a:t>Where:</a:t>
            </a:r>
          </a:p>
          <a:p>
            <a:r>
              <a:rPr lang="en-US" sz="1400" dirty="0">
                <a:latin typeface="Arial" charset="0"/>
              </a:rPr>
              <a:t>     P</a:t>
            </a:r>
            <a:r>
              <a:rPr lang="en-US" sz="1400" baseline="-25000" dirty="0">
                <a:latin typeface="Arial" charset="0"/>
              </a:rPr>
              <a:t>NG</a:t>
            </a:r>
            <a:r>
              <a:rPr lang="en-US" sz="1400" dirty="0">
                <a:latin typeface="Arial" charset="0"/>
              </a:rPr>
              <a:t> = Natural wind gust pressure range</a:t>
            </a:r>
          </a:p>
          <a:p>
            <a:r>
              <a:rPr lang="en-US" sz="1400" dirty="0">
                <a:latin typeface="Arial" charset="0"/>
              </a:rPr>
              <a:t>        I</a:t>
            </a:r>
            <a:r>
              <a:rPr lang="en-US" sz="1400" baseline="-25000" dirty="0">
                <a:latin typeface="Arial" charset="0"/>
              </a:rPr>
              <a:t>F</a:t>
            </a:r>
            <a:r>
              <a:rPr lang="en-US" sz="1400" dirty="0">
                <a:latin typeface="Arial" charset="0"/>
              </a:rPr>
              <a:t> = Importance Factor</a:t>
            </a:r>
          </a:p>
          <a:p>
            <a:r>
              <a:rPr lang="en-US" sz="1400" dirty="0">
                <a:latin typeface="Arial" charset="0"/>
              </a:rPr>
              <a:t>      C</a:t>
            </a:r>
            <a:r>
              <a:rPr lang="en-US" sz="1400" baseline="-25000" dirty="0">
                <a:latin typeface="Arial" charset="0"/>
              </a:rPr>
              <a:t>d</a:t>
            </a:r>
            <a:r>
              <a:rPr lang="en-US" sz="1400" dirty="0">
                <a:latin typeface="Arial" charset="0"/>
              </a:rPr>
              <a:t> = Drag Coefficient based on 11.2 mph wind speed</a:t>
            </a:r>
          </a:p>
          <a:p>
            <a:r>
              <a:rPr lang="en-US" sz="1400" dirty="0">
                <a:latin typeface="Arial" charset="0"/>
              </a:rPr>
              <a:t>      F</a:t>
            </a:r>
            <a:r>
              <a:rPr lang="en-US" sz="1400" baseline="-25000" dirty="0">
                <a:latin typeface="Arial" charset="0"/>
              </a:rPr>
              <a:t>NG</a:t>
            </a:r>
            <a:r>
              <a:rPr lang="en-US" sz="1400" dirty="0">
                <a:latin typeface="Arial" charset="0"/>
              </a:rPr>
              <a:t> = Natural wind gust force load</a:t>
            </a:r>
          </a:p>
          <a:p>
            <a:r>
              <a:rPr lang="en-US" sz="1400" dirty="0">
                <a:latin typeface="Arial" charset="0"/>
              </a:rPr>
              <a:t>       A  = Frontal Project Area of Signs and Signals and Arm &amp; Pole</a:t>
            </a:r>
          </a:p>
        </p:txBody>
      </p:sp>
    </p:spTree>
    <p:extLst>
      <p:ext uri="{BB962C8B-B14F-4D97-AF65-F5344CB8AC3E}">
        <p14:creationId xmlns:p14="http://schemas.microsoft.com/office/powerpoint/2010/main" val="3105667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The Valmont Solution:</a:t>
            </a:r>
            <a:endParaRPr lang="en-US" dirty="0"/>
          </a:p>
        </p:txBody>
      </p:sp>
      <p:sp>
        <p:nvSpPr>
          <p:cNvPr id="2" name="Slide Number Placeholder 1"/>
          <p:cNvSpPr>
            <a:spLocks noGrp="1"/>
          </p:cNvSpPr>
          <p:nvPr>
            <p:ph type="sldNum" sz="quarter" idx="12"/>
          </p:nvPr>
        </p:nvSpPr>
        <p:spPr/>
        <p:txBody>
          <a:bodyPr/>
          <a:lstStyle/>
          <a:p>
            <a:fld id="{F61F25E8-2DCC-40A8-8A8F-D1DAAA7777CA}" type="slidenum">
              <a:rPr lang="en-US" smtClean="0">
                <a:solidFill>
                  <a:prstClr val="black"/>
                </a:solidFill>
              </a:rPr>
              <a:pPr/>
              <a:t>16</a:t>
            </a:fld>
            <a:endParaRPr lang="en-US">
              <a:solidFill>
                <a:prstClr val="black"/>
              </a:solidFill>
            </a:endParaRPr>
          </a:p>
        </p:txBody>
      </p:sp>
      <p:pic>
        <p:nvPicPr>
          <p:cNvPr id="4" name="Picture 3"/>
          <p:cNvPicPr>
            <a:picLocks noChangeAspect="1"/>
          </p:cNvPicPr>
          <p:nvPr/>
        </p:nvPicPr>
        <p:blipFill>
          <a:blip r:embed="rId2"/>
          <a:stretch>
            <a:fillRect/>
          </a:stretch>
        </p:blipFill>
        <p:spPr>
          <a:xfrm>
            <a:off x="1905021" y="1905000"/>
            <a:ext cx="8682353" cy="3276600"/>
          </a:xfrm>
          <a:prstGeom prst="rect">
            <a:avLst/>
          </a:prstGeom>
        </p:spPr>
      </p:pic>
    </p:spTree>
    <p:extLst>
      <p:ext uri="{BB962C8B-B14F-4D97-AF65-F5344CB8AC3E}">
        <p14:creationId xmlns:p14="http://schemas.microsoft.com/office/powerpoint/2010/main" val="1193474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800" dirty="0"/>
              <a:t>Testing at UCONN</a:t>
            </a:r>
          </a:p>
        </p:txBody>
      </p:sp>
      <p:sp>
        <p:nvSpPr>
          <p:cNvPr id="7" name="Content Placeholder 2"/>
          <p:cNvSpPr txBox="1">
            <a:spLocks/>
          </p:cNvSpPr>
          <p:nvPr/>
        </p:nvSpPr>
        <p:spPr>
          <a:xfrm>
            <a:off x="508000" y="1218285"/>
            <a:ext cx="11684000" cy="504824"/>
          </a:xfrm>
          <a:prstGeom prst="rect">
            <a:avLst/>
          </a:prstGeom>
        </p:spPr>
        <p:txBody>
          <a:bodyPr/>
          <a:lstStyle>
            <a:lvl1pPr marL="320040" indent="-320040" algn="l" rtl="0" eaLnBrk="1" latinLnBrk="0" hangingPunct="1">
              <a:spcBef>
                <a:spcPts val="700"/>
              </a:spcBef>
              <a:buClr>
                <a:schemeClr val="accent6"/>
              </a:buClr>
              <a:buSzPct val="80000"/>
              <a:buFont typeface="Wingdings" pitchFamily="2" charset="2"/>
              <a:buChar char=""/>
              <a:defRPr kumimoji="0" sz="26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2"/>
              </a:buClr>
              <a:buSzPct val="70000"/>
              <a:buFont typeface="Wingdings 2"/>
              <a:buChar char=""/>
              <a:defRPr kumimoji="0" sz="24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4"/>
              </a:buClr>
              <a:buSzPct val="75000"/>
              <a:buFont typeface="Wingdings"/>
              <a:buChar char=""/>
              <a:defRPr kumimoji="0" sz="2000" kern="1200" baseline="0">
                <a:solidFill>
                  <a:schemeClr val="tx1"/>
                </a:solidFill>
                <a:latin typeface="Arial" pitchFamily="34" charset="0"/>
                <a:ea typeface="+mn-ea"/>
                <a:cs typeface="+mn-cs"/>
              </a:defRPr>
            </a:lvl3pPr>
            <a:lvl4pPr marL="1371600" indent="-228600" algn="l" rtl="0" eaLnBrk="1" latinLnBrk="0" hangingPunct="1">
              <a:spcBef>
                <a:spcPts val="400"/>
              </a:spcBef>
              <a:buClrTx/>
              <a:buSzPct val="75000"/>
              <a:buFont typeface="Wingdings" pitchFamily="2" charset="2"/>
              <a:buChar char="§"/>
              <a:defRPr kumimoji="0" sz="18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1219170">
              <a:buClr>
                <a:srgbClr val="5CB1E3"/>
              </a:buClr>
              <a:buNone/>
            </a:pPr>
            <a:r>
              <a:rPr lang="en-US" altLang="en-US" sz="3200" dirty="0">
                <a:solidFill>
                  <a:srgbClr val="000000"/>
                </a:solidFill>
                <a:latin typeface="Century Gothic" panose="020F0302020204030204"/>
              </a:rPr>
              <a:t>Free Vibration Test (50’ Lg Arm w/125 lbs. Mass - 0.99 Hz)</a:t>
            </a:r>
          </a:p>
        </p:txBody>
      </p:sp>
      <p:sp>
        <p:nvSpPr>
          <p:cNvPr id="3" name="TextBox 2"/>
          <p:cNvSpPr txBox="1"/>
          <p:nvPr/>
        </p:nvSpPr>
        <p:spPr>
          <a:xfrm>
            <a:off x="3352800" y="5410201"/>
            <a:ext cx="2294218" cy="461665"/>
          </a:xfrm>
          <a:prstGeom prst="rect">
            <a:avLst/>
          </a:prstGeom>
          <a:noFill/>
        </p:spPr>
        <p:txBody>
          <a:bodyPr wrap="none" rtlCol="0">
            <a:spAutoFit/>
          </a:bodyPr>
          <a:lstStyle/>
          <a:p>
            <a:pPr defTabSz="1219170"/>
            <a:r>
              <a:rPr lang="en-US" sz="2400" dirty="0">
                <a:solidFill>
                  <a:srgbClr val="FFFFFF"/>
                </a:solidFill>
              </a:rPr>
              <a:t>Undampened</a:t>
            </a:r>
          </a:p>
        </p:txBody>
      </p:sp>
      <p:sp>
        <p:nvSpPr>
          <p:cNvPr id="5" name="TextBox 4"/>
          <p:cNvSpPr txBox="1"/>
          <p:nvPr/>
        </p:nvSpPr>
        <p:spPr>
          <a:xfrm>
            <a:off x="7533167" y="5410201"/>
            <a:ext cx="1922321" cy="461665"/>
          </a:xfrm>
          <a:prstGeom prst="rect">
            <a:avLst/>
          </a:prstGeom>
          <a:noFill/>
        </p:spPr>
        <p:txBody>
          <a:bodyPr wrap="none" rtlCol="0">
            <a:spAutoFit/>
          </a:bodyPr>
          <a:lstStyle/>
          <a:p>
            <a:pPr defTabSz="1219170"/>
            <a:r>
              <a:rPr lang="en-US" sz="2400" dirty="0">
                <a:solidFill>
                  <a:srgbClr val="FFFFFF"/>
                </a:solidFill>
              </a:rPr>
              <a:t>Dampened</a:t>
            </a:r>
          </a:p>
        </p:txBody>
      </p:sp>
      <p:sp>
        <p:nvSpPr>
          <p:cNvPr id="8" name="TextBox 7"/>
          <p:cNvSpPr txBox="1"/>
          <p:nvPr/>
        </p:nvSpPr>
        <p:spPr>
          <a:xfrm>
            <a:off x="4800642" y="1860105"/>
            <a:ext cx="3890809" cy="461665"/>
          </a:xfrm>
          <a:prstGeom prst="rect">
            <a:avLst/>
          </a:prstGeom>
          <a:noFill/>
        </p:spPr>
        <p:txBody>
          <a:bodyPr wrap="none" rtlCol="0">
            <a:spAutoFit/>
          </a:bodyPr>
          <a:lstStyle/>
          <a:p>
            <a:pPr defTabSz="1219170"/>
            <a:r>
              <a:rPr lang="en-US" sz="2400" dirty="0">
                <a:solidFill>
                  <a:srgbClr val="FFFFFF"/>
                </a:solidFill>
              </a:rPr>
              <a:t>Slender 50 foot mast arm</a:t>
            </a:r>
          </a:p>
        </p:txBody>
      </p:sp>
      <p:pic>
        <p:nvPicPr>
          <p:cNvPr id="9" name="50' Large Mast Arm w- 125lbs - Free Vib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3232" y="1965809"/>
            <a:ext cx="7772400" cy="4371975"/>
          </a:xfrm>
          <a:prstGeom prst="rect">
            <a:avLst/>
          </a:prstGeom>
        </p:spPr>
      </p:pic>
    </p:spTree>
    <p:extLst>
      <p:ext uri="{BB962C8B-B14F-4D97-AF65-F5344CB8AC3E}">
        <p14:creationId xmlns:p14="http://schemas.microsoft.com/office/powerpoint/2010/main" val="3929606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800" dirty="0"/>
              <a:t>Testing at UCONN</a:t>
            </a:r>
          </a:p>
        </p:txBody>
      </p:sp>
      <p:sp>
        <p:nvSpPr>
          <p:cNvPr id="7" name="Content Placeholder 2"/>
          <p:cNvSpPr txBox="1">
            <a:spLocks/>
          </p:cNvSpPr>
          <p:nvPr/>
        </p:nvSpPr>
        <p:spPr>
          <a:xfrm>
            <a:off x="457200" y="1181106"/>
            <a:ext cx="12090400" cy="504824"/>
          </a:xfrm>
          <a:prstGeom prst="rect">
            <a:avLst/>
          </a:prstGeom>
        </p:spPr>
        <p:txBody>
          <a:bodyPr/>
          <a:lstStyle>
            <a:lvl1pPr marL="320040" indent="-320040" algn="l" rtl="0" eaLnBrk="1" latinLnBrk="0" hangingPunct="1">
              <a:spcBef>
                <a:spcPts val="700"/>
              </a:spcBef>
              <a:buClr>
                <a:schemeClr val="accent6"/>
              </a:buClr>
              <a:buSzPct val="80000"/>
              <a:buFont typeface="Wingdings" pitchFamily="2" charset="2"/>
              <a:buChar char=""/>
              <a:defRPr kumimoji="0" sz="26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2"/>
              </a:buClr>
              <a:buSzPct val="70000"/>
              <a:buFont typeface="Wingdings 2"/>
              <a:buChar char=""/>
              <a:defRPr kumimoji="0" sz="24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4"/>
              </a:buClr>
              <a:buSzPct val="75000"/>
              <a:buFont typeface="Wingdings"/>
              <a:buChar char=""/>
              <a:defRPr kumimoji="0" sz="2000" kern="1200" baseline="0">
                <a:solidFill>
                  <a:schemeClr val="tx1"/>
                </a:solidFill>
                <a:latin typeface="Arial" pitchFamily="34" charset="0"/>
                <a:ea typeface="+mn-ea"/>
                <a:cs typeface="+mn-cs"/>
              </a:defRPr>
            </a:lvl3pPr>
            <a:lvl4pPr marL="1371600" indent="-228600" algn="l" rtl="0" eaLnBrk="1" latinLnBrk="0" hangingPunct="1">
              <a:spcBef>
                <a:spcPts val="400"/>
              </a:spcBef>
              <a:buClrTx/>
              <a:buSzPct val="75000"/>
              <a:buFont typeface="Wingdings" pitchFamily="2" charset="2"/>
              <a:buChar char="§"/>
              <a:defRPr kumimoji="0" sz="18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1219170">
              <a:buClr>
                <a:srgbClr val="5CB1E3"/>
              </a:buClr>
              <a:buNone/>
            </a:pPr>
            <a:r>
              <a:rPr lang="en-US" altLang="en-US" sz="3200" dirty="0">
                <a:solidFill>
                  <a:srgbClr val="000000"/>
                </a:solidFill>
                <a:latin typeface="Century Gothic" panose="020F0302020204030204"/>
              </a:rPr>
              <a:t>Forced Vibration Test (50’ Lg Arm w/125 lbs. Mass - 0.99 Hz)</a:t>
            </a:r>
          </a:p>
        </p:txBody>
      </p:sp>
      <p:sp>
        <p:nvSpPr>
          <p:cNvPr id="3" name="TextBox 2"/>
          <p:cNvSpPr txBox="1"/>
          <p:nvPr/>
        </p:nvSpPr>
        <p:spPr>
          <a:xfrm>
            <a:off x="3352800" y="5410201"/>
            <a:ext cx="2294218" cy="461665"/>
          </a:xfrm>
          <a:prstGeom prst="rect">
            <a:avLst/>
          </a:prstGeom>
          <a:noFill/>
        </p:spPr>
        <p:txBody>
          <a:bodyPr wrap="none" rtlCol="0">
            <a:spAutoFit/>
          </a:bodyPr>
          <a:lstStyle/>
          <a:p>
            <a:pPr defTabSz="1219170"/>
            <a:r>
              <a:rPr lang="en-US" sz="2400" dirty="0">
                <a:solidFill>
                  <a:srgbClr val="FFFFFF"/>
                </a:solidFill>
              </a:rPr>
              <a:t>Undampened</a:t>
            </a:r>
          </a:p>
        </p:txBody>
      </p:sp>
      <p:sp>
        <p:nvSpPr>
          <p:cNvPr id="5" name="TextBox 4"/>
          <p:cNvSpPr txBox="1"/>
          <p:nvPr/>
        </p:nvSpPr>
        <p:spPr>
          <a:xfrm>
            <a:off x="7533167" y="5410201"/>
            <a:ext cx="1922321" cy="461665"/>
          </a:xfrm>
          <a:prstGeom prst="rect">
            <a:avLst/>
          </a:prstGeom>
          <a:noFill/>
        </p:spPr>
        <p:txBody>
          <a:bodyPr wrap="none" rtlCol="0">
            <a:spAutoFit/>
          </a:bodyPr>
          <a:lstStyle/>
          <a:p>
            <a:pPr defTabSz="1219170"/>
            <a:r>
              <a:rPr lang="en-US" sz="2400" dirty="0">
                <a:solidFill>
                  <a:srgbClr val="FFFFFF"/>
                </a:solidFill>
              </a:rPr>
              <a:t>Dampened</a:t>
            </a:r>
          </a:p>
        </p:txBody>
      </p:sp>
      <p:sp>
        <p:nvSpPr>
          <p:cNvPr id="8" name="TextBox 7"/>
          <p:cNvSpPr txBox="1"/>
          <p:nvPr/>
        </p:nvSpPr>
        <p:spPr>
          <a:xfrm>
            <a:off x="4800640" y="1860105"/>
            <a:ext cx="3890809" cy="461665"/>
          </a:xfrm>
          <a:prstGeom prst="rect">
            <a:avLst/>
          </a:prstGeom>
          <a:noFill/>
        </p:spPr>
        <p:txBody>
          <a:bodyPr wrap="none" rtlCol="0">
            <a:spAutoFit/>
          </a:bodyPr>
          <a:lstStyle/>
          <a:p>
            <a:pPr defTabSz="1219170"/>
            <a:r>
              <a:rPr lang="en-US" sz="2400" dirty="0">
                <a:solidFill>
                  <a:srgbClr val="FFFFFF"/>
                </a:solidFill>
              </a:rPr>
              <a:t>Slender 50 foot mast arm</a:t>
            </a:r>
          </a:p>
        </p:txBody>
      </p:sp>
      <p:pic>
        <p:nvPicPr>
          <p:cNvPr id="6" name="50' Large Mast Arm w- 125lbs - Forced Vib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3340" y="1860105"/>
            <a:ext cx="7848600" cy="4414839"/>
          </a:xfrm>
          <a:prstGeom prst="rect">
            <a:avLst/>
          </a:prstGeom>
        </p:spPr>
      </p:pic>
    </p:spTree>
    <p:extLst>
      <p:ext uri="{BB962C8B-B14F-4D97-AF65-F5344CB8AC3E}">
        <p14:creationId xmlns:p14="http://schemas.microsoft.com/office/powerpoint/2010/main" val="393147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5’ Mast Arm Example</a:t>
            </a:r>
            <a:endParaRPr lang="en-US" dirty="0"/>
          </a:p>
        </p:txBody>
      </p:sp>
      <p:sp>
        <p:nvSpPr>
          <p:cNvPr id="3" name="Slide Number Placeholder 2"/>
          <p:cNvSpPr>
            <a:spLocks noGrp="1"/>
          </p:cNvSpPr>
          <p:nvPr>
            <p:ph type="sldNum" sz="quarter" idx="12"/>
          </p:nvPr>
        </p:nvSpPr>
        <p:spPr/>
        <p:txBody>
          <a:bodyPr>
            <a:normAutofit/>
          </a:bodyPr>
          <a:lstStyle/>
          <a:p>
            <a:fld id="{64B7DC29-6DA8-4E58-BA79-DB29015AA884}" type="slidenum">
              <a:rPr lang="en-US" smtClean="0"/>
              <a:pPr/>
              <a:t>19</a:t>
            </a:fld>
            <a:endParaRPr lang="en-US"/>
          </a:p>
        </p:txBody>
      </p:sp>
      <p:sp>
        <p:nvSpPr>
          <p:cNvPr id="4" name="Content Placeholder 3"/>
          <p:cNvSpPr>
            <a:spLocks noGrp="1"/>
          </p:cNvSpPr>
          <p:nvPr>
            <p:ph sz="quarter" idx="1"/>
          </p:nvPr>
        </p:nvSpPr>
        <p:spPr>
          <a:xfrm>
            <a:off x="816864" y="2791328"/>
            <a:ext cx="10871200" cy="3801978"/>
          </a:xfrm>
        </p:spPr>
        <p:txBody>
          <a:bodyPr>
            <a:normAutofit/>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400" dirty="0"/>
          </a:p>
          <a:p>
            <a:r>
              <a:rPr lang="en-US" sz="1400" dirty="0"/>
              <a:t>Fatigue Category 2 justified with use of mitigation device</a:t>
            </a:r>
          </a:p>
        </p:txBody>
      </p:sp>
      <p:graphicFrame>
        <p:nvGraphicFramePr>
          <p:cNvPr id="5" name="Content Placeholder 5"/>
          <p:cNvGraphicFramePr>
            <a:graphicFrameLocks/>
          </p:cNvGraphicFramePr>
          <p:nvPr>
            <p:extLst>
              <p:ext uri="{D42A27DB-BD31-4B8C-83A1-F6EECF244321}">
                <p14:modId xmlns:p14="http://schemas.microsoft.com/office/powerpoint/2010/main" val="579570575"/>
              </p:ext>
            </p:extLst>
          </p:nvPr>
        </p:nvGraphicFramePr>
        <p:xfrm>
          <a:off x="2147503" y="1302012"/>
          <a:ext cx="8923866" cy="2289780"/>
        </p:xfrm>
        <a:graphic>
          <a:graphicData uri="http://schemas.openxmlformats.org/drawingml/2006/table">
            <a:tbl>
              <a:tblPr/>
              <a:tblGrid>
                <a:gridCol w="1335677">
                  <a:extLst>
                    <a:ext uri="{9D8B030D-6E8A-4147-A177-3AD203B41FA5}">
                      <a16:colId xmlns="" xmlns:a16="http://schemas.microsoft.com/office/drawing/2014/main" val="20000"/>
                    </a:ext>
                  </a:extLst>
                </a:gridCol>
                <a:gridCol w="758819">
                  <a:extLst>
                    <a:ext uri="{9D8B030D-6E8A-4147-A177-3AD203B41FA5}">
                      <a16:colId xmlns="" xmlns:a16="http://schemas.microsoft.com/office/drawing/2014/main" val="20001"/>
                    </a:ext>
                  </a:extLst>
                </a:gridCol>
                <a:gridCol w="758819">
                  <a:extLst>
                    <a:ext uri="{9D8B030D-6E8A-4147-A177-3AD203B41FA5}">
                      <a16:colId xmlns="" xmlns:a16="http://schemas.microsoft.com/office/drawing/2014/main" val="20002"/>
                    </a:ext>
                  </a:extLst>
                </a:gridCol>
                <a:gridCol w="758819">
                  <a:extLst>
                    <a:ext uri="{9D8B030D-6E8A-4147-A177-3AD203B41FA5}">
                      <a16:colId xmlns="" xmlns:a16="http://schemas.microsoft.com/office/drawing/2014/main" val="20003"/>
                    </a:ext>
                  </a:extLst>
                </a:gridCol>
                <a:gridCol w="758819">
                  <a:extLst>
                    <a:ext uri="{9D8B030D-6E8A-4147-A177-3AD203B41FA5}">
                      <a16:colId xmlns="" xmlns:a16="http://schemas.microsoft.com/office/drawing/2014/main" val="20004"/>
                    </a:ext>
                  </a:extLst>
                </a:gridCol>
                <a:gridCol w="758819">
                  <a:extLst>
                    <a:ext uri="{9D8B030D-6E8A-4147-A177-3AD203B41FA5}">
                      <a16:colId xmlns="" xmlns:a16="http://schemas.microsoft.com/office/drawing/2014/main" val="20005"/>
                    </a:ext>
                  </a:extLst>
                </a:gridCol>
                <a:gridCol w="758819">
                  <a:extLst>
                    <a:ext uri="{9D8B030D-6E8A-4147-A177-3AD203B41FA5}">
                      <a16:colId xmlns="" xmlns:a16="http://schemas.microsoft.com/office/drawing/2014/main" val="20006"/>
                    </a:ext>
                  </a:extLst>
                </a:gridCol>
                <a:gridCol w="1020211">
                  <a:extLst>
                    <a:ext uri="{9D8B030D-6E8A-4147-A177-3AD203B41FA5}">
                      <a16:colId xmlns="" xmlns:a16="http://schemas.microsoft.com/office/drawing/2014/main" val="20007"/>
                    </a:ext>
                  </a:extLst>
                </a:gridCol>
                <a:gridCol w="812800">
                  <a:extLst>
                    <a:ext uri="{9D8B030D-6E8A-4147-A177-3AD203B41FA5}">
                      <a16:colId xmlns="" xmlns:a16="http://schemas.microsoft.com/office/drawing/2014/main" val="850557074"/>
                    </a:ext>
                  </a:extLst>
                </a:gridCol>
                <a:gridCol w="443445">
                  <a:extLst>
                    <a:ext uri="{9D8B030D-6E8A-4147-A177-3AD203B41FA5}">
                      <a16:colId xmlns="" xmlns:a16="http://schemas.microsoft.com/office/drawing/2014/main" val="20008"/>
                    </a:ext>
                  </a:extLst>
                </a:gridCol>
                <a:gridCol w="758819">
                  <a:extLst>
                    <a:ext uri="{9D8B030D-6E8A-4147-A177-3AD203B41FA5}">
                      <a16:colId xmlns="" xmlns:a16="http://schemas.microsoft.com/office/drawing/2014/main" val="20009"/>
                    </a:ext>
                  </a:extLst>
                </a:gridCol>
              </a:tblGrid>
              <a:tr h="203820">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100" b="0" i="0" u="none" strike="noStrike">
                          <a:solidFill>
                            <a:srgbClr val="000000"/>
                          </a:solidFill>
                          <a:effectLst/>
                          <a:latin typeface="Calibri"/>
                        </a:rPr>
                        <a:t>Pole</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a:rPr>
                        <a:t>Arm</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847725">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Length (ft.)</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Length (ft.)</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Total </a:t>
                      </a:r>
                      <a:r>
                        <a:rPr lang="en-US" sz="1100" b="0" i="0" u="none" strike="noStrike" dirty="0" smtClean="0">
                          <a:solidFill>
                            <a:srgbClr val="000000"/>
                          </a:solidFill>
                          <a:effectLst/>
                          <a:latin typeface="Calibri"/>
                        </a:rPr>
                        <a:t> Weight (shafts</a:t>
                      </a:r>
                      <a:r>
                        <a:rPr lang="en-US" sz="1100" b="0" i="0" u="none" strike="noStrike" baseline="0" dirty="0" smtClean="0">
                          <a:solidFill>
                            <a:srgbClr val="000000"/>
                          </a:solidFill>
                          <a:effectLst/>
                          <a:latin typeface="Calibri"/>
                        </a:rPr>
                        <a:t>, baseplate flanges)</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 Weight Change</a:t>
                      </a:r>
                      <a:endParaRPr lang="en-US" sz="1100" b="0" i="0" u="none" strike="noStrike" dirty="0">
                        <a:solidFill>
                          <a:srgbClr val="000000"/>
                        </a:solidFill>
                        <a:effectLst/>
                        <a:latin typeface="Calibri"/>
                      </a:endParaRPr>
                    </a:p>
                    <a:p>
                      <a:pPr algn="ctr" fontAlgn="b"/>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0001"/>
                  </a:ext>
                </a:extLst>
              </a:tr>
              <a:tr h="203820">
                <a:tc>
                  <a:txBody>
                    <a:bodyPr/>
                    <a:lstStyle/>
                    <a:p>
                      <a:pPr algn="l" fontAlgn="b"/>
                      <a:r>
                        <a:rPr lang="en-US" sz="1100" b="0" i="0" u="none" strike="noStrike" dirty="0" smtClean="0">
                          <a:solidFill>
                            <a:srgbClr val="000000"/>
                          </a:solidFill>
                          <a:effectLst/>
                          <a:latin typeface="Calibri"/>
                        </a:rPr>
                        <a:t>2001 </a:t>
                      </a:r>
                      <a:r>
                        <a:rPr lang="en-US" sz="1100" b="0" i="0" u="none" strike="noStrike" dirty="0">
                          <a:solidFill>
                            <a:srgbClr val="000000"/>
                          </a:solidFill>
                          <a:effectLst/>
                          <a:latin typeface="Calibri"/>
                        </a:rPr>
                        <a:t>Design</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14.75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3,792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 </a:t>
                      </a: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0002"/>
                  </a:ext>
                </a:extLst>
              </a:tr>
              <a:tr h="344805">
                <a:tc>
                  <a:txBody>
                    <a:bodyPr/>
                    <a:lstStyle/>
                    <a:p>
                      <a:pPr algn="l" fontAlgn="b"/>
                      <a:r>
                        <a:rPr lang="en-US" sz="1100" b="0" i="0" u="none" strike="noStrike" dirty="0" smtClean="0">
                          <a:solidFill>
                            <a:srgbClr val="FF0000"/>
                          </a:solidFill>
                          <a:effectLst/>
                          <a:latin typeface="Calibri"/>
                        </a:rPr>
                        <a:t>2013 // FC 1 //</a:t>
                      </a:r>
                      <a:r>
                        <a:rPr lang="en-US" sz="1100" b="0" i="0" u="none" strike="noStrike" baseline="0" dirty="0" smtClean="0">
                          <a:solidFill>
                            <a:srgbClr val="FF0000"/>
                          </a:solidFill>
                          <a:effectLst/>
                          <a:latin typeface="Calibri"/>
                        </a:rPr>
                        <a:t> Gal</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19.5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7,449</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FF0000"/>
                          </a:solidFill>
                          <a:effectLst/>
                          <a:latin typeface="Calibri"/>
                        </a:rPr>
                        <a:t>96%</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4075396670"/>
                  </a:ext>
                </a:extLst>
              </a:tr>
              <a:tr h="344805">
                <a:tc>
                  <a:txBody>
                    <a:bodyPr/>
                    <a:lstStyle/>
                    <a:p>
                      <a:pPr algn="l" fontAlgn="b"/>
                      <a:r>
                        <a:rPr lang="en-US" sz="1100" b="0" i="0" u="none" strike="noStrike" dirty="0" smtClean="0">
                          <a:solidFill>
                            <a:srgbClr val="000000"/>
                          </a:solidFill>
                          <a:effectLst/>
                          <a:latin typeface="Calibri"/>
                        </a:rPr>
                        <a:t>2013 // FC 2</a:t>
                      </a:r>
                      <a:r>
                        <a:rPr lang="en-US" sz="1100" b="0" i="0" u="none" strike="noStrike" baseline="0" dirty="0" smtClean="0">
                          <a:solidFill>
                            <a:srgbClr val="000000"/>
                          </a:solidFill>
                          <a:effectLst/>
                          <a:latin typeface="Calibri"/>
                        </a:rPr>
                        <a:t> // Gal</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19.5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18</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5,071</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2807341892"/>
                  </a:ext>
                </a:extLst>
              </a:tr>
              <a:tr h="344805">
                <a:tc>
                  <a:txBody>
                    <a:bodyPr/>
                    <a:lstStyle/>
                    <a:p>
                      <a:pPr algn="l" fontAlgn="b"/>
                      <a:r>
                        <a:rPr lang="en-US" sz="1100" b="0" i="0" u="none" strike="noStrike" dirty="0" smtClean="0">
                          <a:solidFill>
                            <a:srgbClr val="FF0000"/>
                          </a:solidFill>
                          <a:effectLst/>
                          <a:latin typeface="Calibri"/>
                        </a:rPr>
                        <a:t>2013 // FC 2 // with TR1 for Gal</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16</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39</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14.5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0.3125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55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3,457</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FF0000"/>
                          </a:solidFill>
                          <a:effectLst/>
                          <a:latin typeface="Calibri"/>
                        </a:rPr>
                        <a:t>-9%</a:t>
                      </a:r>
                      <a:endParaRPr lang="en-US" sz="1100" b="0" i="0" u="none" strike="noStrike" dirty="0">
                        <a:solidFill>
                          <a:srgbClr val="FF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en-US" sz="1100" b="0" i="0" u="none" strike="noStrike" dirty="0">
                        <a:solidFill>
                          <a:srgbClr val="000000"/>
                        </a:solidFill>
                        <a:effectLst/>
                        <a:latin typeface="Calibri"/>
                      </a:endParaRPr>
                    </a:p>
                  </a:txBody>
                  <a:tcPr marL="12700" marR="12700" marT="9525" marB="0" anchor="b">
                    <a:lnL>
                      <a:noFill/>
                    </a:lnL>
                    <a:lnR>
                      <a:noFill/>
                    </a:lnR>
                    <a:lnT>
                      <a:noFill/>
                    </a:lnT>
                    <a:lnB>
                      <a:noFill/>
                    </a:lnB>
                  </a:tcPr>
                </a:tc>
                <a:extLst>
                  <a:ext uri="{0D108BD9-81ED-4DB2-BD59-A6C34878D82A}">
                    <a16:rowId xmlns="" xmlns:a16="http://schemas.microsoft.com/office/drawing/2014/main" val="15284055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6946433"/>
              </p:ext>
            </p:extLst>
          </p:nvPr>
        </p:nvGraphicFramePr>
        <p:xfrm>
          <a:off x="1868371" y="3733000"/>
          <a:ext cx="7992530" cy="2061210"/>
        </p:xfrm>
        <a:graphic>
          <a:graphicData uri="http://schemas.openxmlformats.org/drawingml/2006/table">
            <a:tbl>
              <a:tblPr/>
              <a:tblGrid>
                <a:gridCol w="1815139">
                  <a:extLst>
                    <a:ext uri="{9D8B030D-6E8A-4147-A177-3AD203B41FA5}">
                      <a16:colId xmlns="" xmlns:a16="http://schemas.microsoft.com/office/drawing/2014/main" val="20000"/>
                    </a:ext>
                  </a:extLst>
                </a:gridCol>
                <a:gridCol w="812369">
                  <a:extLst>
                    <a:ext uri="{9D8B030D-6E8A-4147-A177-3AD203B41FA5}">
                      <a16:colId xmlns="" xmlns:a16="http://schemas.microsoft.com/office/drawing/2014/main" val="20001"/>
                    </a:ext>
                  </a:extLst>
                </a:gridCol>
                <a:gridCol w="812369">
                  <a:extLst>
                    <a:ext uri="{9D8B030D-6E8A-4147-A177-3AD203B41FA5}">
                      <a16:colId xmlns="" xmlns:a16="http://schemas.microsoft.com/office/drawing/2014/main" val="20002"/>
                    </a:ext>
                  </a:extLst>
                </a:gridCol>
                <a:gridCol w="880067">
                  <a:extLst>
                    <a:ext uri="{9D8B030D-6E8A-4147-A177-3AD203B41FA5}">
                      <a16:colId xmlns="" xmlns:a16="http://schemas.microsoft.com/office/drawing/2014/main" val="20003"/>
                    </a:ext>
                  </a:extLst>
                </a:gridCol>
                <a:gridCol w="1066235">
                  <a:extLst>
                    <a:ext uri="{9D8B030D-6E8A-4147-A177-3AD203B41FA5}">
                      <a16:colId xmlns="" xmlns:a16="http://schemas.microsoft.com/office/drawing/2014/main" val="20004"/>
                    </a:ext>
                  </a:extLst>
                </a:gridCol>
                <a:gridCol w="981613">
                  <a:extLst>
                    <a:ext uri="{9D8B030D-6E8A-4147-A177-3AD203B41FA5}">
                      <a16:colId xmlns="" xmlns:a16="http://schemas.microsoft.com/office/drawing/2014/main" val="20005"/>
                    </a:ext>
                  </a:extLst>
                </a:gridCol>
                <a:gridCol w="812369">
                  <a:extLst>
                    <a:ext uri="{9D8B030D-6E8A-4147-A177-3AD203B41FA5}">
                      <a16:colId xmlns="" xmlns:a16="http://schemas.microsoft.com/office/drawing/2014/main" val="20006"/>
                    </a:ext>
                  </a:extLst>
                </a:gridCol>
                <a:gridCol w="812369">
                  <a:extLst>
                    <a:ext uri="{9D8B030D-6E8A-4147-A177-3AD203B41FA5}">
                      <a16:colId xmlns="" xmlns:a16="http://schemas.microsoft.com/office/drawing/2014/main" val="20007"/>
                    </a:ext>
                  </a:extLst>
                </a:gridCol>
              </a:tblGrid>
              <a:tr h="200025">
                <a:tc>
                  <a:txBody>
                    <a:bodyPr/>
                    <a:lstStyle/>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a:noFill/>
                    </a:lnB>
                  </a:tcPr>
                </a:tc>
                <a:tc gridSpan="5">
                  <a:txBody>
                    <a:bodyPr/>
                    <a:lstStyle/>
                    <a:p>
                      <a:pPr algn="ctr" fontAlgn="b"/>
                      <a:r>
                        <a:rPr lang="en-US" sz="1100" b="0" i="0" u="none" strike="noStrike" dirty="0">
                          <a:solidFill>
                            <a:srgbClr val="000000"/>
                          </a:solidFill>
                          <a:effectLst/>
                          <a:latin typeface="Calibri"/>
                        </a:rPr>
                        <a:t>Baseplate</a:t>
                      </a:r>
                    </a:p>
                  </a:txBody>
                  <a:tcPr marL="12700" marR="12700"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100" b="0" i="0" u="none" strike="noStrike">
                          <a:solidFill>
                            <a:srgbClr val="000000"/>
                          </a:solidFill>
                          <a:effectLst/>
                          <a:latin typeface="Calibri"/>
                        </a:rPr>
                        <a:t>Anchor Bolts</a:t>
                      </a:r>
                    </a:p>
                  </a:txBody>
                  <a:tcPr marL="12700" marR="12700"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0"/>
                  </a:ext>
                </a:extLst>
              </a:tr>
              <a:tr h="771525">
                <a:tc>
                  <a:txBody>
                    <a:bodyPr/>
                    <a:lstStyle/>
                    <a:p>
                      <a:pPr algn="l" fontAlgn="b"/>
                      <a:endParaRPr lang="en-US" sz="1100" b="0" i="0" u="none" strike="noStrike" dirty="0" smtClean="0">
                        <a:solidFill>
                          <a:srgbClr val="000000"/>
                        </a:solidFill>
                        <a:effectLst/>
                        <a:latin typeface="Calibri"/>
                      </a:endParaRPr>
                    </a:p>
                    <a:p>
                      <a:pPr algn="l" fontAlgn="b"/>
                      <a:endParaRPr lang="en-US" sz="1100" b="0" i="0" u="none" strike="noStrike" dirty="0">
                        <a:solidFill>
                          <a:srgbClr val="000000"/>
                        </a:solidFill>
                        <a:effectLst/>
                        <a:latin typeface="Calibri"/>
                      </a:endParaRPr>
                    </a:p>
                  </a:txBody>
                  <a:tcPr marL="12700" marR="12700"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Square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Bolt Circle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Thickness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Center Hole Diameter (in.)</a:t>
                      </a: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Baseplate Weight (lbs)</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Diameter (in.)</a:t>
                      </a: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Quantity</a:t>
                      </a: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00025">
                <a:tc>
                  <a:txBody>
                    <a:bodyPr/>
                    <a:lstStyle/>
                    <a:p>
                      <a:pPr algn="l" fontAlgn="b"/>
                      <a:r>
                        <a:rPr lang="en-US" sz="1100" b="0" i="0" u="none" strike="noStrike" dirty="0" smtClean="0">
                          <a:solidFill>
                            <a:srgbClr val="000000"/>
                          </a:solidFill>
                          <a:effectLst/>
                          <a:latin typeface="Calibri"/>
                        </a:rPr>
                        <a:t>2001 </a:t>
                      </a:r>
                      <a:r>
                        <a:rPr lang="en-US" sz="1100" b="0" i="0" u="none" strike="noStrike" dirty="0">
                          <a:solidFill>
                            <a:srgbClr val="000000"/>
                          </a:solidFill>
                          <a:effectLst/>
                          <a:latin typeface="Calibri"/>
                        </a:rPr>
                        <a:t>Design</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20</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1.75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8</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180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4</a:t>
                      </a: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4480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Calibri"/>
                        </a:rPr>
                        <a:t>2013 // FC 1 //</a:t>
                      </a:r>
                      <a:r>
                        <a:rPr lang="en-US" sz="1100" b="0" i="0" u="none" strike="noStrike" baseline="0" dirty="0" smtClean="0">
                          <a:solidFill>
                            <a:srgbClr val="000000"/>
                          </a:solidFill>
                          <a:effectLst/>
                          <a:latin typeface="Calibri"/>
                        </a:rPr>
                        <a:t> Gal</a:t>
                      </a:r>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30.5</a:t>
                      </a:r>
                      <a:r>
                        <a:rPr lang="en-US" sz="1100" b="0" i="0" u="none" strike="noStrike" baseline="0" dirty="0" smtClean="0">
                          <a:solidFill>
                            <a:srgbClr val="000000"/>
                          </a:solidFill>
                          <a:effectLst/>
                          <a:latin typeface="Calibri"/>
                        </a:rPr>
                        <a:t> x 27.25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24.88</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633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6</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0623578"/>
                  </a:ext>
                </a:extLst>
              </a:tr>
              <a:tr h="20002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Calibri"/>
                        </a:rPr>
                        <a:t>2013 // FC 2</a:t>
                      </a:r>
                      <a:r>
                        <a:rPr lang="en-US" sz="1100" b="0" i="0" u="none" strike="noStrike" baseline="0" dirty="0" smtClean="0">
                          <a:solidFill>
                            <a:srgbClr val="000000"/>
                          </a:solidFill>
                          <a:effectLst/>
                          <a:latin typeface="Calibri"/>
                        </a:rPr>
                        <a:t> // Gal</a:t>
                      </a:r>
                      <a:endParaRPr lang="en-US" sz="1100" b="0" i="0" u="none" strike="noStrike" dirty="0" smtClean="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26.5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26.5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10.75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350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382492"/>
                  </a:ext>
                </a:extLst>
              </a:tr>
              <a:tr h="344805">
                <a:tc>
                  <a:txBody>
                    <a:bodyPr/>
                    <a:lstStyle/>
                    <a:p>
                      <a:pPr algn="l" fontAlgn="b"/>
                      <a:r>
                        <a:rPr lang="en-US" sz="1100" b="0" i="0" u="none" strike="noStrike" dirty="0" smtClean="0">
                          <a:solidFill>
                            <a:srgbClr val="000000"/>
                          </a:solidFill>
                          <a:effectLst/>
                          <a:latin typeface="Calibri"/>
                        </a:rPr>
                        <a:t>2013 // FC 2 // with TR1 for Gal</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22.5</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13</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210</a:t>
                      </a:r>
                      <a:endParaRPr lang="en-US" sz="1100" b="0" i="0" u="none" strike="noStrike" dirty="0">
                        <a:solidFill>
                          <a:srgbClr val="000000"/>
                        </a:solidFill>
                        <a:effectLst/>
                        <a:latin typeface="Calibri"/>
                      </a:endParaRPr>
                    </a:p>
                  </a:txBody>
                  <a:tcPr marL="12700" marR="12700"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2</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Calibri"/>
                        </a:rPr>
                        <a:t>4</a:t>
                      </a:r>
                      <a:endParaRPr lang="en-US" sz="1100" b="0" i="0" u="none" strike="noStrike" dirty="0">
                        <a:solidFill>
                          <a:srgbClr val="000000"/>
                        </a:solidFill>
                        <a:effectLst/>
                        <a:latin typeface="Calibri"/>
                      </a:endParaRPr>
                    </a:p>
                  </a:txBody>
                  <a:tcPr marL="12700" marR="1270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01688992"/>
                  </a:ext>
                </a:extLst>
              </a:tr>
            </a:tbl>
          </a:graphicData>
        </a:graphic>
      </p:graphicFrame>
    </p:spTree>
    <p:extLst>
      <p:ext uri="{BB962C8B-B14F-4D97-AF65-F5344CB8AC3E}">
        <p14:creationId xmlns:p14="http://schemas.microsoft.com/office/powerpoint/2010/main" val="49195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FHWA ruling – motivation for change</a:t>
            </a:r>
          </a:p>
          <a:p>
            <a:r>
              <a:rPr lang="en-US" dirty="0" smtClean="0"/>
              <a:t>Review </a:t>
            </a:r>
            <a:r>
              <a:rPr lang="en-US" dirty="0"/>
              <a:t>AASHTO</a:t>
            </a:r>
          </a:p>
          <a:p>
            <a:pPr lvl="1"/>
            <a:r>
              <a:rPr lang="en-US" dirty="0"/>
              <a:t>What’s new for 2015!</a:t>
            </a:r>
          </a:p>
          <a:p>
            <a:r>
              <a:rPr lang="en-US" dirty="0" smtClean="0"/>
              <a:t>Why Fatigue Categories Matter</a:t>
            </a:r>
          </a:p>
          <a:p>
            <a:pPr lvl="1"/>
            <a:r>
              <a:rPr lang="en-US" dirty="0" smtClean="0"/>
              <a:t>Importance Factor</a:t>
            </a:r>
          </a:p>
          <a:p>
            <a:r>
              <a:rPr lang="en-US" dirty="0" smtClean="0"/>
              <a:t>Examples</a:t>
            </a:r>
          </a:p>
          <a:p>
            <a:r>
              <a:rPr lang="en-US" dirty="0" smtClean="0"/>
              <a:t>Don’t </a:t>
            </a:r>
            <a:r>
              <a:rPr lang="en-US" dirty="0"/>
              <a:t>let your engineered drawings get copied</a:t>
            </a:r>
          </a:p>
          <a:p>
            <a:r>
              <a:rPr lang="en-US" dirty="0" smtClean="0"/>
              <a:t>How to write a spec</a:t>
            </a:r>
          </a:p>
          <a:p>
            <a:pPr lvl="1"/>
            <a:r>
              <a:rPr lang="en-US" dirty="0" smtClean="0"/>
              <a:t>Valmont only for government</a:t>
            </a:r>
          </a:p>
          <a:p>
            <a:r>
              <a:rPr lang="en-US" dirty="0" smtClean="0"/>
              <a:t>Cost difference current, 2015 FC1, 2015 FC2 </a:t>
            </a:r>
            <a:r>
              <a:rPr lang="en-US" dirty="0" err="1" smtClean="0"/>
              <a:t>mitigator</a:t>
            </a:r>
            <a:endParaRPr lang="en-US" dirty="0" smtClean="0"/>
          </a:p>
          <a:p>
            <a:pPr marL="0" indent="0">
              <a:buNone/>
            </a:pPr>
            <a:r>
              <a:rPr lang="en-US" dirty="0"/>
              <a:t>	</a:t>
            </a:r>
            <a:endParaRPr lang="en-US" dirty="0" smtClean="0"/>
          </a:p>
        </p:txBody>
      </p:sp>
      <p:sp>
        <p:nvSpPr>
          <p:cNvPr id="4" name="Slide Number Placeholder 3"/>
          <p:cNvSpPr>
            <a:spLocks noGrp="1"/>
          </p:cNvSpPr>
          <p:nvPr>
            <p:ph type="sldNum" sz="quarter" idx="12"/>
          </p:nvPr>
        </p:nvSpPr>
        <p:spPr/>
        <p:txBody>
          <a:bodyPr/>
          <a:lstStyle/>
          <a:p>
            <a:fld id="{F61F25E8-2DCC-40A8-8A8F-D1DAAA7777CA}" type="slidenum">
              <a:rPr lang="en-US" smtClean="0"/>
              <a:pPr/>
              <a:t>2</a:t>
            </a:fld>
            <a:endParaRPr lang="en-US" dirty="0"/>
          </a:p>
        </p:txBody>
      </p:sp>
    </p:spTree>
    <p:extLst>
      <p:ext uri="{BB962C8B-B14F-4D97-AF65-F5344CB8AC3E}">
        <p14:creationId xmlns:p14="http://schemas.microsoft.com/office/powerpoint/2010/main" val="2866957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53477059"/>
              </p:ext>
            </p:extLst>
          </p:nvPr>
        </p:nvGraphicFramePr>
        <p:xfrm>
          <a:off x="457200" y="1611176"/>
          <a:ext cx="11391327" cy="4072587"/>
        </p:xfrm>
        <a:graphic>
          <a:graphicData uri="http://schemas.openxmlformats.org/drawingml/2006/table">
            <a:tbl>
              <a:tblPr/>
              <a:tblGrid>
                <a:gridCol w="1104896"/>
                <a:gridCol w="715847"/>
                <a:gridCol w="793659"/>
                <a:gridCol w="871468"/>
                <a:gridCol w="762534"/>
                <a:gridCol w="902591"/>
                <a:gridCol w="591353"/>
                <a:gridCol w="591353"/>
                <a:gridCol w="918153"/>
                <a:gridCol w="964840"/>
                <a:gridCol w="871468"/>
                <a:gridCol w="778096"/>
                <a:gridCol w="684725"/>
                <a:gridCol w="840344"/>
              </a:tblGrid>
              <a:tr h="453699">
                <a:tc gridSpan="3">
                  <a:txBody>
                    <a:bodyPr/>
                    <a:lstStyle/>
                    <a:p>
                      <a:pPr algn="l" fontAlgn="b"/>
                      <a:r>
                        <a:rPr lang="en-US" sz="1600" b="1" i="0" u="none" strike="noStrike" dirty="0">
                          <a:solidFill>
                            <a:srgbClr val="000000"/>
                          </a:solidFill>
                          <a:effectLst/>
                          <a:latin typeface="Calibri"/>
                        </a:rPr>
                        <a:t>VALMONT INDUSTRIES</a:t>
                      </a:r>
                    </a:p>
                  </a:txBody>
                  <a:tcPr marL="9337" marR="9337" marT="856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9337" marR="9337" marT="8560" marB="0" anchor="b">
                    <a:lnL>
                      <a:noFill/>
                    </a:lnL>
                    <a:lnR>
                      <a:noFill/>
                    </a:lnR>
                    <a:lnT>
                      <a:noFill/>
                    </a:lnT>
                    <a:lnB>
                      <a:noFill/>
                    </a:lnB>
                  </a:tcPr>
                </a:tc>
              </a:tr>
              <a:tr h="205448">
                <a:tc gridSpan="4">
                  <a:txBody>
                    <a:bodyPr/>
                    <a:lstStyle/>
                    <a:p>
                      <a:pPr algn="l" fontAlgn="b"/>
                      <a:r>
                        <a:rPr lang="en-US" sz="1200" b="0" i="0" u="none" strike="noStrike">
                          <a:solidFill>
                            <a:srgbClr val="000000"/>
                          </a:solidFill>
                          <a:effectLst/>
                          <a:latin typeface="Calibri"/>
                        </a:rPr>
                        <a:t>AASHTO 100mph FC1 &amp; FC2 Comparisons</a:t>
                      </a:r>
                    </a:p>
                  </a:txBody>
                  <a:tcPr marL="9337" marR="9337" marT="856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1/29/2018</a:t>
                      </a: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r>
              <a:tr h="205448">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r>
              <a:tr h="205448">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r>
              <a:tr h="205448">
                <a:tc>
                  <a:txBody>
                    <a:bodyPr/>
                    <a:lstStyle/>
                    <a:p>
                      <a:pPr algn="l" fontAlgn="b"/>
                      <a:r>
                        <a:rPr lang="en-US" sz="1200" b="1" i="0" u="none" strike="noStrike">
                          <a:solidFill>
                            <a:srgbClr val="000000"/>
                          </a:solidFill>
                          <a:effectLst/>
                          <a:latin typeface="Calibri"/>
                        </a:rPr>
                        <a:t>30' MAST ARM</a:t>
                      </a:r>
                    </a:p>
                  </a:txBody>
                  <a:tcPr marL="9337" marR="9337" marT="85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1-piece</a:t>
                      </a:r>
                    </a:p>
                  </a:txBody>
                  <a:tcPr marL="9337" marR="9337" marT="85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ctr"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r>
              <a:tr h="727631">
                <a:tc>
                  <a:txBody>
                    <a:bodyPr/>
                    <a:lstStyle/>
                    <a:p>
                      <a:pPr algn="ctr" fontAlgn="t"/>
                      <a:r>
                        <a:rPr lang="en-US" sz="1200" b="0" i="0" u="none" strike="noStrike">
                          <a:solidFill>
                            <a:srgbClr val="000000"/>
                          </a:solidFill>
                          <a:effectLst/>
                          <a:latin typeface="Calibri"/>
                        </a:rPr>
                        <a:t> </a:t>
                      </a:r>
                    </a:p>
                  </a:txBody>
                  <a:tcPr marL="9337" marR="9337" marT="856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Fatigue Category</a:t>
                      </a:r>
                    </a:p>
                  </a:txBody>
                  <a:tcPr marL="9337" marR="9337" marT="856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Galloping Included</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Truck Gust Included (45 MPH)</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Wind Load Included</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Pole Base Size &amp; thickness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 anchor bolt</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anchor bolt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mast arm base and thickness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arm connection simplex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 connection bolt</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connection bolt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weight (lbs)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weight difference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2001 Current Design </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NO</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15.5  (.2188)</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 (.2092)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21.75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2013</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 </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2013 AASHTO FC1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16.5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14.9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22.25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2685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33.4%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2013 AASHTO FC2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 (.1875)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12.5 (.2391)</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20.25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1959</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-2.7%</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6345">
                <a:tc>
                  <a:txBody>
                    <a:bodyPr/>
                    <a:lstStyle/>
                    <a:p>
                      <a:pPr algn="l" fontAlgn="b"/>
                      <a:r>
                        <a:rPr lang="en-US" sz="1200" b="0" i="0" u="none" strike="noStrike">
                          <a:solidFill>
                            <a:srgbClr val="000000"/>
                          </a:solidFill>
                          <a:effectLst/>
                          <a:latin typeface="Calibri"/>
                        </a:rPr>
                        <a:t>2013 AASHTO FC2 TR1 For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DEFAULT</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DEFAULT</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 (.1875)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 (.1793)</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20.25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1618</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-19.6%</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009">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gridSpan="5">
                  <a:txBody>
                    <a:bodyPr/>
                    <a:lstStyle/>
                    <a:p>
                      <a:pPr algn="l" fontAlgn="b"/>
                      <a:r>
                        <a:rPr lang="en-US" sz="1200" b="0" i="0" u="none" strike="noStrike" dirty="0">
                          <a:solidFill>
                            <a:srgbClr val="000000"/>
                          </a:solidFill>
                          <a:effectLst/>
                          <a:latin typeface="Calibri"/>
                        </a:rPr>
                        <a:t>*MUST MEET HANDHOLE CRITERIA FOR AASHTO 2013</a:t>
                      </a: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12"/>
          </p:nvPr>
        </p:nvSpPr>
        <p:spPr/>
        <p:txBody>
          <a:bodyPr/>
          <a:lstStyle/>
          <a:p>
            <a:fld id="{F61F25E8-2DCC-40A8-8A8F-D1DAAA7777CA}" type="slidenum">
              <a:rPr lang="en-US" smtClean="0"/>
              <a:pPr/>
              <a:t>20</a:t>
            </a:fld>
            <a:endParaRPr lang="en-US" dirty="0"/>
          </a:p>
        </p:txBody>
      </p:sp>
      <p:sp>
        <p:nvSpPr>
          <p:cNvPr id="3" name="TextBox 2"/>
          <p:cNvSpPr txBox="1"/>
          <p:nvPr/>
        </p:nvSpPr>
        <p:spPr>
          <a:xfrm>
            <a:off x="8285304" y="512582"/>
            <a:ext cx="3563796" cy="359009"/>
          </a:xfrm>
          <a:prstGeom prst="rect">
            <a:avLst/>
          </a:prstGeom>
          <a:noFill/>
        </p:spPr>
        <p:txBody>
          <a:bodyPr wrap="none" rtlCol="0">
            <a:spAutoFit/>
          </a:bodyPr>
          <a:lstStyle/>
          <a:p>
            <a:r>
              <a:rPr lang="en-US" sz="1733" dirty="0"/>
              <a:t>Current: 2001, FC2 no galloping</a:t>
            </a:r>
          </a:p>
        </p:txBody>
      </p:sp>
    </p:spTree>
    <p:extLst>
      <p:ext uri="{BB962C8B-B14F-4D97-AF65-F5344CB8AC3E}">
        <p14:creationId xmlns:p14="http://schemas.microsoft.com/office/powerpoint/2010/main" val="161260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a:t>
            </a:r>
            <a:endParaRPr lang="en-US" dirty="0"/>
          </a:p>
        </p:txBody>
      </p:sp>
      <p:graphicFrame>
        <p:nvGraphicFramePr>
          <p:cNvPr id="5" name="Content Placeholder 4"/>
          <p:cNvGraphicFramePr>
            <a:graphicFrameLocks noGrp="1"/>
          </p:cNvGraphicFramePr>
          <p:nvPr>
            <p:ph idx="1"/>
          </p:nvPr>
        </p:nvGraphicFramePr>
        <p:xfrm>
          <a:off x="457200" y="1825625"/>
          <a:ext cx="11391328" cy="3293593"/>
        </p:xfrm>
        <a:graphic>
          <a:graphicData uri="http://schemas.openxmlformats.org/drawingml/2006/table">
            <a:tbl>
              <a:tblPr/>
              <a:tblGrid>
                <a:gridCol w="1104897"/>
                <a:gridCol w="715847"/>
                <a:gridCol w="793659"/>
                <a:gridCol w="871468"/>
                <a:gridCol w="762534"/>
                <a:gridCol w="902591"/>
                <a:gridCol w="591353"/>
                <a:gridCol w="591353"/>
                <a:gridCol w="918153"/>
                <a:gridCol w="964840"/>
                <a:gridCol w="871468"/>
                <a:gridCol w="778096"/>
                <a:gridCol w="684725"/>
                <a:gridCol w="840344"/>
              </a:tblGrid>
              <a:tr h="205448">
                <a:tc>
                  <a:txBody>
                    <a:bodyPr/>
                    <a:lstStyle/>
                    <a:p>
                      <a:pPr algn="l" fontAlgn="b"/>
                      <a:r>
                        <a:rPr lang="en-US" sz="1200" b="1" i="0" u="none" strike="noStrike" dirty="0">
                          <a:solidFill>
                            <a:srgbClr val="000000"/>
                          </a:solidFill>
                          <a:effectLst/>
                          <a:latin typeface="Calibri"/>
                        </a:rPr>
                        <a:t>50' MAST ARM</a:t>
                      </a:r>
                    </a:p>
                  </a:txBody>
                  <a:tcPr marL="9337" marR="9337" marT="85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2-piece</a:t>
                      </a:r>
                    </a:p>
                  </a:txBody>
                  <a:tcPr marL="9337" marR="9337" marT="85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wgt</a:t>
                      </a:r>
                    </a:p>
                  </a:txBody>
                  <a:tcPr marL="9337" marR="9337" marT="856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wgt</a:t>
                      </a:r>
                    </a:p>
                  </a:txBody>
                  <a:tcPr marL="9337" marR="9337" marT="8560" marB="0" anchor="b">
                    <a:lnL>
                      <a:noFill/>
                    </a:lnL>
                    <a:lnR>
                      <a:noFill/>
                    </a:lnR>
                    <a:lnT>
                      <a:noFill/>
                    </a:lnT>
                    <a:lnB>
                      <a:noFill/>
                    </a:lnB>
                  </a:tcPr>
                </a:tc>
              </a:tr>
              <a:tr h="616345">
                <a:tc>
                  <a:txBody>
                    <a:bodyPr/>
                    <a:lstStyle/>
                    <a:p>
                      <a:pPr algn="ctr" fontAlgn="t"/>
                      <a:r>
                        <a:rPr lang="en-US" sz="1200" b="0" i="0" u="none" strike="noStrike">
                          <a:solidFill>
                            <a:srgbClr val="000000"/>
                          </a:solidFill>
                          <a:effectLst/>
                          <a:latin typeface="Calibri"/>
                        </a:rPr>
                        <a:t> </a:t>
                      </a:r>
                    </a:p>
                  </a:txBody>
                  <a:tcPr marL="9337" marR="9337" marT="856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Fatigue Category</a:t>
                      </a:r>
                    </a:p>
                  </a:txBody>
                  <a:tcPr marL="9337" marR="9337" marT="856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Galloping included</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Truck Gust Included</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Wind Load Included</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Pole Base Size &amp; thickness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 anchor bolt</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anchor bolt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mast arm base and thickness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arm connection simplex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 connection bolt</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connection bolt size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weight (lbs)</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weight difference</a:t>
                      </a:r>
                    </a:p>
                  </a:txBody>
                  <a:tcPr marL="9337" marR="9337" marT="8560" marB="0">
                    <a:lnL>
                      <a:noFill/>
                    </a:lnL>
                    <a:lnR>
                      <a:noFill/>
                    </a:lnR>
                    <a:lnT>
                      <a:noFill/>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2001 Current Design </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NO</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17 (.2188)</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23.25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2933</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 </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2013 AASHTO FC1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21 (.375)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18.5 (.3125)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29.50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5270</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79.7%</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3037">
                <a:tc>
                  <a:txBody>
                    <a:bodyPr/>
                    <a:lstStyle/>
                    <a:p>
                      <a:pPr algn="l" fontAlgn="b"/>
                      <a:r>
                        <a:rPr lang="en-US" sz="1200" b="0" i="0" u="none" strike="noStrike">
                          <a:solidFill>
                            <a:srgbClr val="000000"/>
                          </a:solidFill>
                          <a:effectLst/>
                          <a:latin typeface="Calibri"/>
                        </a:rPr>
                        <a:t>2013 AASHTO FC2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18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16.5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23.75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3442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17.4%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6345">
                <a:tc>
                  <a:txBody>
                    <a:bodyPr/>
                    <a:lstStyle/>
                    <a:p>
                      <a:pPr algn="l" fontAlgn="b"/>
                      <a:r>
                        <a:rPr lang="en-US" sz="1200" b="0" i="0" u="none" strike="noStrike">
                          <a:solidFill>
                            <a:srgbClr val="000000"/>
                          </a:solidFill>
                          <a:effectLst/>
                          <a:latin typeface="Calibri"/>
                        </a:rPr>
                        <a:t>2013 AASHTO FC2 TR1 For galloping</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DEFAULT</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DEFAULT</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YES</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17 (.2188)</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 (.25)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23.25 sq</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1.25</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2933</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FF0000"/>
                          </a:solidFill>
                          <a:effectLst/>
                          <a:latin typeface="Calibri"/>
                        </a:rPr>
                        <a:t>0.0%</a:t>
                      </a:r>
                    </a:p>
                  </a:txBody>
                  <a:tcPr marL="9337" marR="9337" marT="85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448">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gridSpan="5">
                  <a:txBody>
                    <a:bodyPr/>
                    <a:lstStyle/>
                    <a:p>
                      <a:pPr algn="l" fontAlgn="b"/>
                      <a:r>
                        <a:rPr lang="en-US" sz="1200" b="0" i="0" u="none" strike="noStrike">
                          <a:solidFill>
                            <a:srgbClr val="000000"/>
                          </a:solidFill>
                          <a:effectLst/>
                          <a:latin typeface="Calibri"/>
                        </a:rPr>
                        <a:t>*MUST MEET HANDHOLE CRITERIA FOR AASHTO 2013</a:t>
                      </a:r>
                    </a:p>
                  </a:txBody>
                  <a:tcPr marL="9337" marR="9337" marT="856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5448">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r>
              <a:tr h="205448">
                <a:tc gridSpan="4">
                  <a:txBody>
                    <a:bodyPr/>
                    <a:lstStyle/>
                    <a:p>
                      <a:pPr algn="l" fontAlgn="b"/>
                      <a:r>
                        <a:rPr lang="en-US" sz="1200" b="0" i="1" u="none" strike="noStrike">
                          <a:solidFill>
                            <a:srgbClr val="000000"/>
                          </a:solidFill>
                          <a:effectLst/>
                          <a:latin typeface="Calibri"/>
                        </a:rPr>
                        <a:t>Used Current DB00714 Standard Loadings</a:t>
                      </a:r>
                    </a:p>
                  </a:txBody>
                  <a:tcPr marL="9337" marR="9337" marT="856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9337" marR="9337" marT="856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9337" marR="9337" marT="8560" marB="0" anchor="b">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F61F25E8-2DCC-40A8-8A8F-D1DAAA7777CA}" type="slidenum">
              <a:rPr lang="en-US" smtClean="0"/>
              <a:pPr/>
              <a:t>21</a:t>
            </a:fld>
            <a:endParaRPr lang="en-US" dirty="0"/>
          </a:p>
        </p:txBody>
      </p:sp>
      <p:sp>
        <p:nvSpPr>
          <p:cNvPr id="6" name="Rectangle 5"/>
          <p:cNvSpPr/>
          <p:nvPr/>
        </p:nvSpPr>
        <p:spPr>
          <a:xfrm>
            <a:off x="6863329" y="1909796"/>
            <a:ext cx="3474204" cy="265257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7307753" y="1138139"/>
            <a:ext cx="2266967" cy="4195892"/>
          </a:xfrm>
          <a:prstGeom prst="rect">
            <a:avLst/>
          </a:prstGeom>
          <a:noFill/>
        </p:spPr>
        <p:txBody>
          <a:bodyPr wrap="none" rtlCol="0">
            <a:spAutoFit/>
          </a:bodyPr>
          <a:lstStyle/>
          <a:p>
            <a:r>
              <a:rPr lang="en-US" sz="26666" dirty="0">
                <a:solidFill>
                  <a:srgbClr val="912609"/>
                </a:solidFill>
              </a:rPr>
              <a:t>X</a:t>
            </a:r>
          </a:p>
        </p:txBody>
      </p:sp>
      <p:cxnSp>
        <p:nvCxnSpPr>
          <p:cNvPr id="10" name="Straight Connector 9"/>
          <p:cNvCxnSpPr/>
          <p:nvPr/>
        </p:nvCxnSpPr>
        <p:spPr>
          <a:xfrm flipH="1">
            <a:off x="5007125" y="2891393"/>
            <a:ext cx="306931" cy="1594339"/>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922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hand out too much info</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41826" y="1976742"/>
            <a:ext cx="8165280" cy="2085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F61F25E8-2DCC-40A8-8A8F-D1DAAA7777CA}" type="slidenum">
              <a:rPr lang="en-US" smtClean="0"/>
              <a:pPr/>
              <a:t>22</a:t>
            </a:fld>
            <a:endParaRPr lang="en-US" dirty="0"/>
          </a:p>
        </p:txBody>
      </p:sp>
      <p:sp>
        <p:nvSpPr>
          <p:cNvPr id="5" name="Rectangle 4"/>
          <p:cNvSpPr/>
          <p:nvPr/>
        </p:nvSpPr>
        <p:spPr>
          <a:xfrm>
            <a:off x="2348148" y="2535549"/>
            <a:ext cx="836634" cy="2014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p:nvSpPr>
        <p:spPr>
          <a:xfrm>
            <a:off x="7650790" y="3767308"/>
            <a:ext cx="2058744" cy="3023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Box 2"/>
          <p:cNvSpPr txBox="1"/>
          <p:nvPr/>
        </p:nvSpPr>
        <p:spPr>
          <a:xfrm>
            <a:off x="9212368" y="2180318"/>
            <a:ext cx="2358338" cy="543867"/>
          </a:xfrm>
          <a:prstGeom prst="rect">
            <a:avLst/>
          </a:prstGeom>
          <a:noFill/>
        </p:spPr>
        <p:txBody>
          <a:bodyPr wrap="none" rtlCol="0">
            <a:spAutoFit/>
          </a:bodyPr>
          <a:lstStyle/>
          <a:p>
            <a:r>
              <a:rPr lang="en-US" sz="1467" b="1" dirty="0"/>
              <a:t>Material cost difference</a:t>
            </a:r>
          </a:p>
          <a:p>
            <a:endParaRPr lang="en-US" sz="1467" b="1" dirty="0"/>
          </a:p>
        </p:txBody>
      </p:sp>
      <p:sp>
        <p:nvSpPr>
          <p:cNvPr id="6" name="TextBox 5"/>
          <p:cNvSpPr txBox="1"/>
          <p:nvPr/>
        </p:nvSpPr>
        <p:spPr>
          <a:xfrm>
            <a:off x="9259655" y="2502028"/>
            <a:ext cx="543739" cy="276999"/>
          </a:xfrm>
          <a:prstGeom prst="rect">
            <a:avLst/>
          </a:prstGeom>
          <a:noFill/>
        </p:spPr>
        <p:txBody>
          <a:bodyPr wrap="none" rtlCol="0">
            <a:spAutoFit/>
          </a:bodyPr>
          <a:lstStyle/>
          <a:p>
            <a:r>
              <a:rPr lang="en-US" sz="1200" dirty="0"/>
              <a:t>basis</a:t>
            </a:r>
          </a:p>
        </p:txBody>
      </p:sp>
      <p:sp>
        <p:nvSpPr>
          <p:cNvPr id="10" name="TextBox 9"/>
          <p:cNvSpPr txBox="1"/>
          <p:nvPr/>
        </p:nvSpPr>
        <p:spPr>
          <a:xfrm>
            <a:off x="9259656" y="3473297"/>
            <a:ext cx="986167" cy="276999"/>
          </a:xfrm>
          <a:prstGeom prst="rect">
            <a:avLst/>
          </a:prstGeom>
          <a:noFill/>
        </p:spPr>
        <p:txBody>
          <a:bodyPr wrap="none" rtlCol="0">
            <a:spAutoFit/>
          </a:bodyPr>
          <a:lstStyle/>
          <a:p>
            <a:r>
              <a:rPr lang="en-US" sz="1200" dirty="0"/>
              <a:t>50% higher</a:t>
            </a:r>
          </a:p>
        </p:txBody>
      </p:sp>
      <p:sp>
        <p:nvSpPr>
          <p:cNvPr id="11" name="TextBox 10"/>
          <p:cNvSpPr txBox="1"/>
          <p:nvPr/>
        </p:nvSpPr>
        <p:spPr>
          <a:xfrm>
            <a:off x="9259655" y="3010760"/>
            <a:ext cx="986167" cy="276999"/>
          </a:xfrm>
          <a:prstGeom prst="rect">
            <a:avLst/>
          </a:prstGeom>
          <a:noFill/>
        </p:spPr>
        <p:txBody>
          <a:bodyPr wrap="none" rtlCol="0">
            <a:spAutoFit/>
          </a:bodyPr>
          <a:lstStyle/>
          <a:p>
            <a:r>
              <a:rPr lang="en-US" sz="1200" dirty="0"/>
              <a:t>10% higher</a:t>
            </a:r>
          </a:p>
        </p:txBody>
      </p:sp>
    </p:spTree>
    <p:extLst>
      <p:ext uri="{BB962C8B-B14F-4D97-AF65-F5344CB8AC3E}">
        <p14:creationId xmlns:p14="http://schemas.microsoft.com/office/powerpoint/2010/main" val="37495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Drawings</a:t>
            </a:r>
            <a:endParaRPr lang="en-US" dirty="0"/>
          </a:p>
        </p:txBody>
      </p:sp>
      <p:sp>
        <p:nvSpPr>
          <p:cNvPr id="3" name="Content Placeholder 2"/>
          <p:cNvSpPr>
            <a:spLocks noGrp="1"/>
          </p:cNvSpPr>
          <p:nvPr>
            <p:ph idx="1"/>
          </p:nvPr>
        </p:nvSpPr>
        <p:spPr/>
        <p:txBody>
          <a:bodyPr/>
          <a:lstStyle/>
          <a:p>
            <a:r>
              <a:rPr lang="en-US" dirty="0" smtClean="0"/>
              <a:t>New TK drawing</a:t>
            </a:r>
          </a:p>
          <a:p>
            <a:endParaRPr lang="en-US" dirty="0"/>
          </a:p>
          <a:p>
            <a:r>
              <a:rPr lang="en-US" dirty="0" smtClean="0"/>
              <a:t>Take out the engineering secrets but keep the pertinent info the customer needs.</a:t>
            </a:r>
          </a:p>
          <a:p>
            <a:endParaRPr lang="en-US" dirty="0"/>
          </a:p>
          <a:p>
            <a:r>
              <a:rPr lang="en-US" dirty="0" smtClean="0"/>
              <a:t>Spec in stamped letter will work for approval</a:t>
            </a:r>
          </a:p>
          <a:p>
            <a:pPr lvl="1"/>
            <a:r>
              <a:rPr lang="en-US" dirty="0" smtClean="0"/>
              <a:t>Conversation to explain how our industry works and trade secrets</a:t>
            </a:r>
            <a:endParaRPr lang="en-US" dirty="0"/>
          </a:p>
        </p:txBody>
      </p:sp>
      <p:sp>
        <p:nvSpPr>
          <p:cNvPr id="4" name="Slide Number Placeholder 3"/>
          <p:cNvSpPr>
            <a:spLocks noGrp="1"/>
          </p:cNvSpPr>
          <p:nvPr>
            <p:ph type="sldNum" sz="quarter" idx="12"/>
          </p:nvPr>
        </p:nvSpPr>
        <p:spPr/>
        <p:txBody>
          <a:bodyPr/>
          <a:lstStyle/>
          <a:p>
            <a:fld id="{F61F25E8-2DCC-40A8-8A8F-D1DAAA7777CA}" type="slidenum">
              <a:rPr lang="en-US" smtClean="0"/>
              <a:pPr/>
              <a:t>23</a:t>
            </a:fld>
            <a:endParaRPr lang="en-US" dirty="0"/>
          </a:p>
        </p:txBody>
      </p:sp>
    </p:spTree>
    <p:extLst>
      <p:ext uri="{BB962C8B-B14F-4D97-AF65-F5344CB8AC3E}">
        <p14:creationId xmlns:p14="http://schemas.microsoft.com/office/powerpoint/2010/main" val="2213912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DB Drawing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492" y="1415521"/>
            <a:ext cx="6468533" cy="521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23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TK drawing (same drawing #)</a:t>
            </a:r>
            <a:endParaRPr lang="en-US" dirty="0"/>
          </a:p>
        </p:txBody>
      </p:sp>
      <p:sp>
        <p:nvSpPr>
          <p:cNvPr id="4" name="Slide Number Placeholder 3"/>
          <p:cNvSpPr>
            <a:spLocks noGrp="1"/>
          </p:cNvSpPr>
          <p:nvPr>
            <p:ph type="sldNum" sz="quarter" idx="4294967295"/>
          </p:nvPr>
        </p:nvSpPr>
        <p:spPr>
          <a:xfrm>
            <a:off x="11598275" y="6478588"/>
            <a:ext cx="593725" cy="366712"/>
          </a:xfrm>
        </p:spPr>
        <p:txBody>
          <a:bodyPr/>
          <a:lstStyle/>
          <a:p>
            <a:fld id="{F61F25E8-2DCC-40A8-8A8F-D1DAAA7777CA}" type="slidenum">
              <a:rPr lang="en-US" smtClean="0"/>
              <a:pPr/>
              <a:t>25</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1" y="1404193"/>
            <a:ext cx="82931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768" y="5899993"/>
            <a:ext cx="9033933"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322370" y="6035040"/>
            <a:ext cx="1766961" cy="731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385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Write a </a:t>
            </a:r>
            <a:r>
              <a:rPr lang="en-US" dirty="0"/>
              <a:t>S</a:t>
            </a:r>
            <a:r>
              <a:rPr lang="en-US" dirty="0" smtClean="0"/>
              <a:t>pec</a:t>
            </a:r>
            <a:endParaRPr lang="en-US" dirty="0"/>
          </a:p>
        </p:txBody>
      </p:sp>
      <p:sp>
        <p:nvSpPr>
          <p:cNvPr id="3" name="Content Placeholder 2"/>
          <p:cNvSpPr>
            <a:spLocks noGrp="1"/>
          </p:cNvSpPr>
          <p:nvPr>
            <p:ph idx="1"/>
          </p:nvPr>
        </p:nvSpPr>
        <p:spPr>
          <a:xfrm>
            <a:off x="457200" y="1690871"/>
            <a:ext cx="11391900" cy="4351338"/>
          </a:xfrm>
        </p:spPr>
        <p:txBody>
          <a:bodyPr/>
          <a:lstStyle/>
          <a:p>
            <a:r>
              <a:rPr lang="en-US" dirty="0"/>
              <a:t>Anyone can submit a 2015 compliant design.  </a:t>
            </a:r>
          </a:p>
          <a:p>
            <a:pPr lvl="1"/>
            <a:r>
              <a:rPr lang="en-US" dirty="0"/>
              <a:t>We are the only ones with a mitigation device</a:t>
            </a:r>
          </a:p>
          <a:p>
            <a:endParaRPr lang="en-US" dirty="0" smtClean="0"/>
          </a:p>
          <a:p>
            <a:r>
              <a:rPr lang="en-US" dirty="0" smtClean="0"/>
              <a:t>Have a list of currently approved devices</a:t>
            </a:r>
          </a:p>
          <a:p>
            <a:endParaRPr lang="en-US" dirty="0"/>
          </a:p>
          <a:p>
            <a:r>
              <a:rPr lang="en-US" dirty="0" smtClean="0"/>
              <a:t>Mitigation devices must have prior approval from city</a:t>
            </a:r>
          </a:p>
          <a:p>
            <a:endParaRPr lang="en-US" dirty="0"/>
          </a:p>
          <a:p>
            <a:r>
              <a:rPr lang="en-US" dirty="0" smtClean="0"/>
              <a:t>Liability that all parts come from one manufacturer</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61F25E8-2DCC-40A8-8A8F-D1DAAA7777CA}" type="slidenum">
              <a:rPr lang="en-US" smtClean="0"/>
              <a:pPr/>
              <a:t>26</a:t>
            </a:fld>
            <a:endParaRPr lang="en-US" dirty="0"/>
          </a:p>
        </p:txBody>
      </p:sp>
    </p:spTree>
    <p:extLst>
      <p:ext uri="{BB962C8B-B14F-4D97-AF65-F5344CB8AC3E}">
        <p14:creationId xmlns:p14="http://schemas.microsoft.com/office/powerpoint/2010/main" val="140553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Spec</a:t>
            </a:r>
            <a:endParaRPr lang="en-US" dirty="0"/>
          </a:p>
        </p:txBody>
      </p:sp>
      <p:sp>
        <p:nvSpPr>
          <p:cNvPr id="4" name="Slide Number Placeholder 3"/>
          <p:cNvSpPr>
            <a:spLocks noGrp="1"/>
          </p:cNvSpPr>
          <p:nvPr>
            <p:ph type="sldNum" sz="quarter" idx="12"/>
          </p:nvPr>
        </p:nvSpPr>
        <p:spPr/>
        <p:txBody>
          <a:bodyPr/>
          <a:lstStyle/>
          <a:p>
            <a:fld id="{F61F25E8-2DCC-40A8-8A8F-D1DAAA7777CA}" type="slidenum">
              <a:rPr lang="en-US" smtClean="0"/>
              <a:pPr/>
              <a:t>27</a:t>
            </a:fld>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69"/>
          <a:stretch/>
        </p:blipFill>
        <p:spPr bwMode="auto">
          <a:xfrm>
            <a:off x="1079500" y="2296933"/>
            <a:ext cx="10033000" cy="116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9500" y="3974334"/>
            <a:ext cx="8804013" cy="461665"/>
          </a:xfrm>
          <a:prstGeom prst="rect">
            <a:avLst/>
          </a:prstGeom>
          <a:noFill/>
        </p:spPr>
        <p:txBody>
          <a:bodyPr wrap="none" rtlCol="0">
            <a:spAutoFit/>
          </a:bodyPr>
          <a:lstStyle/>
          <a:p>
            <a:r>
              <a:rPr lang="en-US" sz="2400" dirty="0"/>
              <a:t>**if handing out stamped drawings mark them proprietary</a:t>
            </a:r>
          </a:p>
        </p:txBody>
      </p:sp>
    </p:spTree>
    <p:extLst>
      <p:ext uri="{BB962C8B-B14F-4D97-AF65-F5344CB8AC3E}">
        <p14:creationId xmlns:p14="http://schemas.microsoft.com/office/powerpoint/2010/main" val="2660406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Spec</a:t>
            </a:r>
            <a:endParaRPr lang="en-US" dirty="0"/>
          </a:p>
        </p:txBody>
      </p:sp>
      <p:sp>
        <p:nvSpPr>
          <p:cNvPr id="4" name="Slide Number Placeholder 3"/>
          <p:cNvSpPr>
            <a:spLocks noGrp="1"/>
          </p:cNvSpPr>
          <p:nvPr>
            <p:ph type="sldNum" sz="quarter" idx="12"/>
          </p:nvPr>
        </p:nvSpPr>
        <p:spPr/>
        <p:txBody>
          <a:bodyPr/>
          <a:lstStyle/>
          <a:p>
            <a:fld id="{F61F25E8-2DCC-40A8-8A8F-D1DAAA7777CA}" type="slidenum">
              <a:rPr lang="en-US" smtClean="0"/>
              <a:pPr/>
              <a:t>28</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069" y="1187880"/>
            <a:ext cx="6198698" cy="498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730753" y="5963183"/>
            <a:ext cx="1449399" cy="0"/>
          </a:xfrm>
          <a:prstGeom prst="straightConnector1">
            <a:avLst/>
          </a:prstGeom>
          <a:ln w="38100">
            <a:solidFill>
              <a:srgbClr val="C3D94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97403" y="3939598"/>
            <a:ext cx="4135049" cy="0"/>
          </a:xfrm>
          <a:prstGeom prst="straightConnector1">
            <a:avLst/>
          </a:prstGeom>
          <a:ln w="38100">
            <a:solidFill>
              <a:srgbClr val="C3D94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597403" y="3270628"/>
            <a:ext cx="3427401" cy="0"/>
          </a:xfrm>
          <a:prstGeom prst="straightConnector1">
            <a:avLst/>
          </a:prstGeom>
          <a:ln w="38100">
            <a:solidFill>
              <a:srgbClr val="C3D94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597403" y="2235890"/>
            <a:ext cx="1441072" cy="0"/>
          </a:xfrm>
          <a:prstGeom prst="straightConnector1">
            <a:avLst/>
          </a:prstGeom>
          <a:ln w="38100">
            <a:solidFill>
              <a:srgbClr val="C3D94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0291" y="2002500"/>
            <a:ext cx="609600" cy="0"/>
          </a:xfrm>
          <a:prstGeom prst="line">
            <a:avLst/>
          </a:prstGeom>
          <a:ln w="38100">
            <a:solidFill>
              <a:srgbClr val="C3D940"/>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690786" y="2492492"/>
            <a:ext cx="845481" cy="0"/>
          </a:xfrm>
          <a:prstGeom prst="line">
            <a:avLst/>
          </a:prstGeom>
          <a:ln w="38100">
            <a:solidFill>
              <a:srgbClr val="C3D940"/>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8377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THANK YOU!</a:t>
            </a:r>
            <a:endParaRPr lang="en-US" dirty="0">
              <a:solidFill>
                <a:schemeClr val="accent2"/>
              </a:solidFill>
            </a:endParaRPr>
          </a:p>
        </p:txBody>
      </p:sp>
      <p:sp>
        <p:nvSpPr>
          <p:cNvPr id="3" name="Subtitle 2"/>
          <p:cNvSpPr>
            <a:spLocks noGrp="1"/>
          </p:cNvSpPr>
          <p:nvPr>
            <p:ph type="subTitle" idx="1"/>
          </p:nvPr>
        </p:nvSpPr>
        <p:spPr/>
        <p:txBody>
          <a:bodyPr/>
          <a:lstStyle/>
          <a:p>
            <a:r>
              <a:rPr lang="en-US" dirty="0" smtClean="0"/>
              <a:t>valmontstructures.com</a:t>
            </a:r>
            <a:endParaRPr lang="en-US" dirty="0"/>
          </a:p>
        </p:txBody>
      </p:sp>
      <p:sp>
        <p:nvSpPr>
          <p:cNvPr id="4" name="Subtitle 2"/>
          <p:cNvSpPr txBox="1">
            <a:spLocks/>
          </p:cNvSpPr>
          <p:nvPr/>
        </p:nvSpPr>
        <p:spPr>
          <a:xfrm>
            <a:off x="4126523" y="4319534"/>
            <a:ext cx="3938953" cy="778104"/>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mtClean="0"/>
              <a:t>Kellie Koedel</a:t>
            </a:r>
          </a:p>
          <a:p>
            <a:r>
              <a:rPr lang="en-US" smtClean="0"/>
              <a:t>MH Companies</a:t>
            </a:r>
          </a:p>
          <a:p>
            <a:r>
              <a:rPr lang="en-US" smtClean="0"/>
              <a:t>720-989-0066</a:t>
            </a:r>
            <a:endParaRPr lang="en-US" dirty="0"/>
          </a:p>
        </p:txBody>
      </p:sp>
    </p:spTree>
    <p:extLst>
      <p:ext uri="{BB962C8B-B14F-4D97-AF65-F5344CB8AC3E}">
        <p14:creationId xmlns:p14="http://schemas.microsoft.com/office/powerpoint/2010/main" val="1514672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79781" y="6035040"/>
            <a:ext cx="1771048" cy="712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itigator TR1 Promo Video 2017-04-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631" y="286885"/>
            <a:ext cx="10871200" cy="6115051"/>
          </a:xfrm>
          <a:prstGeom prst="rect">
            <a:avLst/>
          </a:prstGeom>
        </p:spPr>
      </p:pic>
    </p:spTree>
    <p:extLst>
      <p:ext uri="{BB962C8B-B14F-4D97-AF65-F5344CB8AC3E}">
        <p14:creationId xmlns:p14="http://schemas.microsoft.com/office/powerpoint/2010/main" val="42974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606">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24400" y="2273300"/>
            <a:ext cx="2627245" cy="1600200"/>
          </a:xfrm>
          <a:prstGeom prst="rect">
            <a:avLst/>
          </a:prstGeom>
        </p:spPr>
        <p:txBody>
          <a:bodyPr vert="horz" anchor="ctr">
            <a:normAutofit/>
          </a:bodyPr>
          <a:lstStyle>
            <a:lvl1pPr algn="l" rtl="0" eaLnBrk="1" latinLnBrk="0" hangingPunct="1">
              <a:spcBef>
                <a:spcPct val="0"/>
              </a:spcBef>
              <a:buNone/>
              <a:defRPr kumimoji="0" sz="2800" b="1" kern="1200" baseline="0">
                <a:solidFill>
                  <a:schemeClr val="tx1"/>
                </a:solidFill>
                <a:latin typeface="Arial" pitchFamily="34" charset="0"/>
                <a:ea typeface="+mj-ea"/>
                <a:cs typeface="+mj-cs"/>
              </a:defRPr>
            </a:lvl1pPr>
          </a:lstStyle>
          <a:p>
            <a:r>
              <a:rPr lang="en-US" sz="4267" dirty="0"/>
              <a:t>AASHTO</a:t>
            </a:r>
          </a:p>
        </p:txBody>
      </p:sp>
      <p:sp>
        <p:nvSpPr>
          <p:cNvPr id="2" name="Slide Number Placeholder 1"/>
          <p:cNvSpPr>
            <a:spLocks noGrp="1"/>
          </p:cNvSpPr>
          <p:nvPr>
            <p:ph type="sldNum" sz="quarter" idx="12"/>
          </p:nvPr>
        </p:nvSpPr>
        <p:spPr/>
        <p:txBody>
          <a:bodyPr/>
          <a:lstStyle/>
          <a:p>
            <a:fld id="{F61F25E8-2DCC-40A8-8A8F-D1DAAA7777CA}" type="slidenum">
              <a:rPr lang="en-US" smtClean="0"/>
              <a:pPr/>
              <a:t>4</a:t>
            </a:fld>
            <a:endParaRPr lang="en-US"/>
          </a:p>
        </p:txBody>
      </p:sp>
      <p:sp>
        <p:nvSpPr>
          <p:cNvPr id="5" name="TextBox 4"/>
          <p:cNvSpPr txBox="1"/>
          <p:nvPr/>
        </p:nvSpPr>
        <p:spPr>
          <a:xfrm>
            <a:off x="3748773" y="3693995"/>
            <a:ext cx="4578497" cy="359009"/>
          </a:xfrm>
          <a:prstGeom prst="rect">
            <a:avLst/>
          </a:prstGeom>
          <a:noFill/>
        </p:spPr>
        <p:txBody>
          <a:bodyPr wrap="none" rtlCol="0">
            <a:spAutoFit/>
          </a:bodyPr>
          <a:lstStyle/>
          <a:p>
            <a:r>
              <a:rPr lang="en-US" sz="1733" dirty="0"/>
              <a:t>Denver: 2001, FC2 no galloping.  100MPH</a:t>
            </a:r>
          </a:p>
        </p:txBody>
      </p:sp>
    </p:spTree>
    <p:extLst>
      <p:ext uri="{BB962C8B-B14F-4D97-AF65-F5344CB8AC3E}">
        <p14:creationId xmlns:p14="http://schemas.microsoft.com/office/powerpoint/2010/main" val="1852713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FHWA Final Ruling:</a:t>
            </a:r>
            <a:endParaRPr lang="en-US" dirty="0"/>
          </a:p>
        </p:txBody>
      </p:sp>
      <p:sp>
        <p:nvSpPr>
          <p:cNvPr id="2" name="Content Placeholder 1"/>
          <p:cNvSpPr>
            <a:spLocks noGrp="1"/>
          </p:cNvSpPr>
          <p:nvPr>
            <p:ph idx="1"/>
          </p:nvPr>
        </p:nvSpPr>
        <p:spPr>
          <a:xfrm>
            <a:off x="457200" y="1825625"/>
            <a:ext cx="10946431" cy="4351338"/>
          </a:xfrm>
        </p:spPr>
        <p:txBody>
          <a:bodyPr>
            <a:normAutofit/>
          </a:bodyPr>
          <a:lstStyle/>
          <a:p>
            <a:pPr marL="0" indent="0">
              <a:buNone/>
            </a:pPr>
            <a:r>
              <a:rPr lang="en-US" sz="2400" dirty="0"/>
              <a:t>Department of Transportation, Federal Highway Administration 23 CFR Part 625 </a:t>
            </a:r>
          </a:p>
          <a:p>
            <a:pPr lvl="1">
              <a:buSzPct val="100000"/>
              <a:buFont typeface="Arial" panose="020B0604020202020204" pitchFamily="34" charset="0"/>
              <a:buChar char="•"/>
            </a:pPr>
            <a:r>
              <a:rPr lang="en-US" sz="2000" dirty="0"/>
              <a:t>Final Ruling - </a:t>
            </a:r>
            <a:r>
              <a:rPr lang="en-US" sz="2000" dirty="0">
                <a:solidFill>
                  <a:srgbClr val="FF0000"/>
                </a:solidFill>
              </a:rPr>
              <a:t>Required</a:t>
            </a:r>
            <a:r>
              <a:rPr lang="en-US" sz="2000" dirty="0"/>
              <a:t> design standards on </a:t>
            </a:r>
            <a:r>
              <a:rPr lang="en-US" sz="2000" dirty="0">
                <a:solidFill>
                  <a:srgbClr val="FF0000"/>
                </a:solidFill>
              </a:rPr>
              <a:t>Federal-aid highway projects</a:t>
            </a:r>
            <a:r>
              <a:rPr lang="en-US" sz="2000" dirty="0"/>
              <a:t>…..</a:t>
            </a:r>
            <a:r>
              <a:rPr lang="en-US" sz="2000" b="1" dirty="0"/>
              <a:t>AASHTO LTS6 - 2013</a:t>
            </a:r>
          </a:p>
          <a:p>
            <a:pPr lvl="1">
              <a:buSzPct val="100000"/>
              <a:buFont typeface="Arial" panose="020B0604020202020204" pitchFamily="34" charset="0"/>
              <a:buChar char="•"/>
            </a:pPr>
            <a:r>
              <a:rPr lang="en-US" sz="2000" dirty="0"/>
              <a:t>Effective Date for New Projects after November 12, </a:t>
            </a:r>
            <a:r>
              <a:rPr lang="en-US" sz="2000" b="1" dirty="0">
                <a:solidFill>
                  <a:srgbClr val="FF0000"/>
                </a:solidFill>
              </a:rPr>
              <a:t>2015</a:t>
            </a:r>
          </a:p>
          <a:p>
            <a:pPr lvl="1">
              <a:buSzPct val="100000"/>
              <a:buFont typeface="Arial" panose="020B0604020202020204" pitchFamily="34" charset="0"/>
              <a:buChar char="•"/>
            </a:pPr>
            <a:r>
              <a:rPr lang="en-US" sz="2000" dirty="0"/>
              <a:t>The rule is not retroactive to current projects.</a:t>
            </a:r>
          </a:p>
        </p:txBody>
      </p:sp>
      <p:sp>
        <p:nvSpPr>
          <p:cNvPr id="4" name="Slide Number Placeholder 3"/>
          <p:cNvSpPr>
            <a:spLocks noGrp="1"/>
          </p:cNvSpPr>
          <p:nvPr>
            <p:ph type="sldNum" sz="quarter" idx="12"/>
          </p:nvPr>
        </p:nvSpPr>
        <p:spPr/>
        <p:txBody>
          <a:bodyPr/>
          <a:lstStyle/>
          <a:p>
            <a:fld id="{F61F25E8-2DCC-40A8-8A8F-D1DAAA7777CA}" type="slidenum">
              <a:rPr lang="en-US" smtClean="0"/>
              <a:pPr/>
              <a:t>5</a:t>
            </a:fld>
            <a:endParaRPr lang="en-US"/>
          </a:p>
        </p:txBody>
      </p:sp>
    </p:spTree>
    <p:extLst>
      <p:ext uri="{BB962C8B-B14F-4D97-AF65-F5344CB8AC3E}">
        <p14:creationId xmlns:p14="http://schemas.microsoft.com/office/powerpoint/2010/main" val="1684277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70720" y="3448348"/>
            <a:ext cx="4200113" cy="3309848"/>
            <a:chOff x="1403032" y="2457664"/>
            <a:chExt cx="3150085" cy="2482386"/>
          </a:xfrm>
        </p:grpSpPr>
        <p:sp>
          <p:nvSpPr>
            <p:cNvPr id="6" name="Rectangle 5"/>
            <p:cNvSpPr>
              <a:spLocks noChangeArrowheads="1"/>
            </p:cNvSpPr>
            <p:nvPr/>
          </p:nvSpPr>
          <p:spPr bwMode="auto">
            <a:xfrm>
              <a:off x="1403032" y="2933495"/>
              <a:ext cx="1423612" cy="1993897"/>
            </a:xfrm>
            <a:prstGeom prst="rect">
              <a:avLst/>
            </a:prstGeom>
            <a:solidFill>
              <a:srgbClr val="FFFF00"/>
            </a:solidFill>
            <a:ln w="9525">
              <a:solidFill>
                <a:srgbClr val="000000"/>
              </a:solidFill>
              <a:miter lim="800000"/>
              <a:headEnd/>
              <a:tailEnd/>
            </a:ln>
          </p:spPr>
          <p:txBody>
            <a:bodyPr/>
            <a:lstStyle/>
            <a:p>
              <a:pPr fontAlgn="base">
                <a:spcBef>
                  <a:spcPct val="0"/>
                </a:spcBef>
                <a:spcAft>
                  <a:spcPct val="0"/>
                </a:spcAft>
                <a:defRPr/>
              </a:pPr>
              <a:endParaRPr lang="en-US" kern="0" dirty="0">
                <a:solidFill>
                  <a:prstClr val="black"/>
                </a:solidFill>
              </a:endParaRPr>
            </a:p>
          </p:txBody>
        </p:sp>
        <p:sp>
          <p:nvSpPr>
            <p:cNvPr id="7" name="Text Box 6"/>
            <p:cNvSpPr txBox="1">
              <a:spLocks noChangeArrowheads="1"/>
            </p:cNvSpPr>
            <p:nvPr/>
          </p:nvSpPr>
          <p:spPr bwMode="auto">
            <a:xfrm>
              <a:off x="1517332" y="3135606"/>
              <a:ext cx="1245854" cy="954061"/>
            </a:xfrm>
            <a:prstGeom prst="rect">
              <a:avLst/>
            </a:prstGeom>
            <a:solidFill>
              <a:srgbClr val="FFFF00"/>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kumimoji="1" lang="en-US" sz="800" kern="0" dirty="0">
                  <a:solidFill>
                    <a:prstClr val="black"/>
                  </a:solidFill>
                  <a:latin typeface="Times New Roman" pitchFamily="18" charset="0"/>
                </a:rPr>
                <a:t>Standard Specifications for Structural Supports for Highway Signs, Luminaires and Traffic Signals</a:t>
              </a:r>
            </a:p>
            <a:p>
              <a:pPr fontAlgn="base">
                <a:spcBef>
                  <a:spcPct val="0"/>
                </a:spcBef>
                <a:spcAft>
                  <a:spcPct val="0"/>
                </a:spcAft>
                <a:defRPr/>
              </a:pPr>
              <a:endParaRPr kumimoji="1" lang="en-US" sz="1000" kern="0" dirty="0">
                <a:solidFill>
                  <a:prstClr val="black"/>
                </a:solidFill>
                <a:latin typeface="Times New Roman" pitchFamily="18" charset="0"/>
              </a:endParaRPr>
            </a:p>
            <a:p>
              <a:pPr algn="ctr" fontAlgn="base">
                <a:spcBef>
                  <a:spcPct val="0"/>
                </a:spcBef>
                <a:spcAft>
                  <a:spcPct val="0"/>
                </a:spcAft>
                <a:defRPr/>
              </a:pPr>
              <a:r>
                <a:rPr kumimoji="1" lang="en-US" sz="800" kern="0" dirty="0">
                  <a:solidFill>
                    <a:prstClr val="black"/>
                  </a:solidFill>
                  <a:latin typeface="Times New Roman" pitchFamily="18" charset="0"/>
                </a:rPr>
                <a:t>1975</a:t>
              </a:r>
            </a:p>
          </p:txBody>
        </p:sp>
        <p:sp>
          <p:nvSpPr>
            <p:cNvPr id="8" name="Rectangle 7"/>
            <p:cNvSpPr>
              <a:spLocks noChangeArrowheads="1"/>
            </p:cNvSpPr>
            <p:nvPr/>
          </p:nvSpPr>
          <p:spPr bwMode="auto">
            <a:xfrm>
              <a:off x="2304480" y="2704895"/>
              <a:ext cx="1425158" cy="1993897"/>
            </a:xfrm>
            <a:prstGeom prst="rect">
              <a:avLst/>
            </a:prstGeom>
            <a:solidFill>
              <a:srgbClr val="FFFF00"/>
            </a:solidFill>
            <a:ln w="9525">
              <a:solidFill>
                <a:srgbClr val="000000"/>
              </a:solidFill>
              <a:miter lim="800000"/>
              <a:headEnd/>
              <a:tailEnd/>
            </a:ln>
          </p:spPr>
          <p:txBody>
            <a:bodyPr/>
            <a:lstStyle/>
            <a:p>
              <a:pPr fontAlgn="base">
                <a:spcBef>
                  <a:spcPct val="0"/>
                </a:spcBef>
                <a:spcAft>
                  <a:spcPct val="0"/>
                </a:spcAft>
                <a:defRPr/>
              </a:pPr>
              <a:endParaRPr lang="en-US" kern="0" dirty="0">
                <a:solidFill>
                  <a:prstClr val="black"/>
                </a:solidFill>
              </a:endParaRPr>
            </a:p>
          </p:txBody>
        </p:sp>
        <p:sp>
          <p:nvSpPr>
            <p:cNvPr id="9" name="Text Box 8"/>
            <p:cNvSpPr txBox="1">
              <a:spLocks noChangeArrowheads="1"/>
            </p:cNvSpPr>
            <p:nvPr/>
          </p:nvSpPr>
          <p:spPr bwMode="auto">
            <a:xfrm>
              <a:off x="2418780" y="2926000"/>
              <a:ext cx="1245854" cy="952556"/>
            </a:xfrm>
            <a:prstGeom prst="rect">
              <a:avLst/>
            </a:prstGeom>
            <a:solidFill>
              <a:srgbClr val="FFFF00"/>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kumimoji="1" lang="en-US" sz="800" kern="0" dirty="0">
                  <a:solidFill>
                    <a:prstClr val="black"/>
                  </a:solidFill>
                  <a:latin typeface="Times New Roman" pitchFamily="18" charset="0"/>
                </a:rPr>
                <a:t>Standard Specifications for Structural Supports for Highway Signs, Luminaires and Traffic Signals</a:t>
              </a:r>
            </a:p>
            <a:p>
              <a:pPr fontAlgn="base">
                <a:spcBef>
                  <a:spcPct val="0"/>
                </a:spcBef>
                <a:spcAft>
                  <a:spcPct val="0"/>
                </a:spcAft>
                <a:defRPr/>
              </a:pPr>
              <a:endParaRPr kumimoji="1" lang="en-US" sz="1000" kern="0" dirty="0">
                <a:solidFill>
                  <a:prstClr val="black"/>
                </a:solidFill>
                <a:latin typeface="Times New Roman" pitchFamily="18" charset="0"/>
              </a:endParaRPr>
            </a:p>
            <a:p>
              <a:pPr algn="ctr" fontAlgn="base">
                <a:spcBef>
                  <a:spcPct val="0"/>
                </a:spcBef>
                <a:spcAft>
                  <a:spcPct val="0"/>
                </a:spcAft>
                <a:defRPr/>
              </a:pPr>
              <a:r>
                <a:rPr kumimoji="1" lang="en-US" sz="800" kern="0" dirty="0">
                  <a:solidFill>
                    <a:prstClr val="black"/>
                  </a:solidFill>
                  <a:latin typeface="Times New Roman" pitchFamily="18" charset="0"/>
                </a:rPr>
                <a:t>1984</a:t>
              </a:r>
            </a:p>
          </p:txBody>
        </p:sp>
        <p:sp>
          <p:nvSpPr>
            <p:cNvPr id="10" name="Rectangle 9"/>
            <p:cNvSpPr>
              <a:spLocks noChangeArrowheads="1"/>
            </p:cNvSpPr>
            <p:nvPr/>
          </p:nvSpPr>
          <p:spPr bwMode="auto">
            <a:xfrm>
              <a:off x="3127959" y="2457664"/>
              <a:ext cx="1425158" cy="1992392"/>
            </a:xfrm>
            <a:prstGeom prst="rect">
              <a:avLst/>
            </a:prstGeom>
            <a:solidFill>
              <a:srgbClr val="00CCFF"/>
            </a:solidFill>
            <a:ln w="9525">
              <a:solidFill>
                <a:srgbClr val="000000"/>
              </a:solidFill>
              <a:miter lim="800000"/>
              <a:headEnd/>
              <a:tailEnd/>
            </a:ln>
          </p:spPr>
          <p:txBody>
            <a:bodyPr/>
            <a:lstStyle/>
            <a:p>
              <a:pPr fontAlgn="base">
                <a:spcBef>
                  <a:spcPct val="0"/>
                </a:spcBef>
                <a:spcAft>
                  <a:spcPct val="0"/>
                </a:spcAft>
                <a:defRPr/>
              </a:pPr>
              <a:endParaRPr lang="en-US" kern="0" dirty="0">
                <a:solidFill>
                  <a:prstClr val="black"/>
                </a:solidFill>
              </a:endParaRPr>
            </a:p>
          </p:txBody>
        </p:sp>
        <p:sp>
          <p:nvSpPr>
            <p:cNvPr id="11" name="Text Box 10"/>
            <p:cNvSpPr txBox="1">
              <a:spLocks noChangeArrowheads="1"/>
            </p:cNvSpPr>
            <p:nvPr/>
          </p:nvSpPr>
          <p:spPr bwMode="auto">
            <a:xfrm>
              <a:off x="3234466" y="2678406"/>
              <a:ext cx="1245854" cy="954061"/>
            </a:xfrm>
            <a:prstGeom prst="rect">
              <a:avLst/>
            </a:prstGeom>
            <a:solidFill>
              <a:srgbClr val="00CC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kumimoji="1" lang="en-US" sz="800" kern="0" dirty="0">
                  <a:solidFill>
                    <a:prstClr val="black"/>
                  </a:solidFill>
                  <a:latin typeface="Times New Roman" pitchFamily="18" charset="0"/>
                </a:rPr>
                <a:t>Standard Specifications for Structural Supports for Highway Signs, Luminaires and Traffic Signals</a:t>
              </a:r>
            </a:p>
            <a:p>
              <a:pPr fontAlgn="base">
                <a:spcBef>
                  <a:spcPct val="0"/>
                </a:spcBef>
                <a:spcAft>
                  <a:spcPct val="0"/>
                </a:spcAft>
                <a:defRPr/>
              </a:pPr>
              <a:endParaRPr kumimoji="1" lang="en-US" sz="1000" kern="0" dirty="0">
                <a:solidFill>
                  <a:prstClr val="black"/>
                </a:solidFill>
                <a:latin typeface="Times New Roman" pitchFamily="18" charset="0"/>
              </a:endParaRPr>
            </a:p>
            <a:p>
              <a:pPr algn="ctr" fontAlgn="base">
                <a:spcBef>
                  <a:spcPct val="0"/>
                </a:spcBef>
                <a:spcAft>
                  <a:spcPct val="0"/>
                </a:spcAft>
                <a:defRPr/>
              </a:pPr>
              <a:r>
                <a:rPr kumimoji="1" lang="en-US" sz="800" kern="0" dirty="0">
                  <a:solidFill>
                    <a:prstClr val="black"/>
                  </a:solidFill>
                  <a:latin typeface="Times New Roman" pitchFamily="18" charset="0"/>
                </a:rPr>
                <a:t>1994</a:t>
              </a:r>
            </a:p>
          </p:txBody>
        </p:sp>
        <p:sp>
          <p:nvSpPr>
            <p:cNvPr id="21" name="TextBox 20"/>
            <p:cNvSpPr txBox="1"/>
            <p:nvPr/>
          </p:nvSpPr>
          <p:spPr>
            <a:xfrm>
              <a:off x="1861545" y="4663051"/>
              <a:ext cx="523220" cy="276999"/>
            </a:xfrm>
            <a:prstGeom prst="rect">
              <a:avLst/>
            </a:prstGeom>
            <a:noFill/>
          </p:spPr>
          <p:txBody>
            <a:bodyPr wrap="none" rtlCol="0">
              <a:spAutoFit/>
            </a:bodyPr>
            <a:lstStyle/>
            <a:p>
              <a:r>
                <a:rPr lang="en-US" dirty="0"/>
                <a:t>1975</a:t>
              </a:r>
            </a:p>
          </p:txBody>
        </p:sp>
        <p:sp>
          <p:nvSpPr>
            <p:cNvPr id="22" name="TextBox 21"/>
            <p:cNvSpPr txBox="1"/>
            <p:nvPr/>
          </p:nvSpPr>
          <p:spPr>
            <a:xfrm>
              <a:off x="2730956" y="4450056"/>
              <a:ext cx="523220" cy="276999"/>
            </a:xfrm>
            <a:prstGeom prst="rect">
              <a:avLst/>
            </a:prstGeom>
            <a:noFill/>
          </p:spPr>
          <p:txBody>
            <a:bodyPr wrap="none" rtlCol="0">
              <a:spAutoFit/>
            </a:bodyPr>
            <a:lstStyle/>
            <a:p>
              <a:r>
                <a:rPr lang="en-US" dirty="0"/>
                <a:t>1984</a:t>
              </a:r>
            </a:p>
          </p:txBody>
        </p:sp>
        <p:sp>
          <p:nvSpPr>
            <p:cNvPr id="23" name="TextBox 22"/>
            <p:cNvSpPr txBox="1"/>
            <p:nvPr/>
          </p:nvSpPr>
          <p:spPr>
            <a:xfrm>
              <a:off x="3589524" y="4196470"/>
              <a:ext cx="523220" cy="276999"/>
            </a:xfrm>
            <a:prstGeom prst="rect">
              <a:avLst/>
            </a:prstGeom>
            <a:noFill/>
          </p:spPr>
          <p:txBody>
            <a:bodyPr wrap="none" rtlCol="0">
              <a:spAutoFit/>
            </a:bodyPr>
            <a:lstStyle/>
            <a:p>
              <a:r>
                <a:rPr lang="en-US" dirty="0"/>
                <a:t>1994</a:t>
              </a:r>
            </a:p>
          </p:txBody>
        </p:sp>
      </p:grpSp>
      <p:sp>
        <p:nvSpPr>
          <p:cNvPr id="3" name="Title 2"/>
          <p:cNvSpPr>
            <a:spLocks noGrp="1"/>
          </p:cNvSpPr>
          <p:nvPr>
            <p:ph type="title"/>
          </p:nvPr>
        </p:nvSpPr>
        <p:spPr/>
        <p:txBody>
          <a:bodyPr>
            <a:normAutofit/>
          </a:bodyPr>
          <a:lstStyle/>
          <a:p>
            <a:r>
              <a:rPr lang="en-US" dirty="0" smtClean="0"/>
              <a:t>The AASHTO Evolution:</a:t>
            </a:r>
            <a:endParaRPr lang="en-US" dirty="0"/>
          </a:p>
        </p:txBody>
      </p:sp>
      <p:grpSp>
        <p:nvGrpSpPr>
          <p:cNvPr id="12" name="Group 11"/>
          <p:cNvGrpSpPr>
            <a:grpSpLocks/>
          </p:cNvGrpSpPr>
          <p:nvPr/>
        </p:nvGrpSpPr>
        <p:grpSpPr bwMode="auto">
          <a:xfrm>
            <a:off x="5272065" y="3217087"/>
            <a:ext cx="1978527" cy="2600343"/>
            <a:chOff x="2902" y="345"/>
            <a:chExt cx="2564" cy="3312"/>
          </a:xfrm>
        </p:grpSpPr>
        <p:pic>
          <p:nvPicPr>
            <p:cNvPr id="1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 y="345"/>
              <a:ext cx="2564" cy="3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3"/>
            <p:cNvSpPr>
              <a:spLocks noChangeArrowheads="1"/>
            </p:cNvSpPr>
            <p:nvPr/>
          </p:nvSpPr>
          <p:spPr bwMode="auto">
            <a:xfrm>
              <a:off x="2928" y="3168"/>
              <a:ext cx="192" cy="192"/>
            </a:xfrm>
            <a:prstGeom prst="ellipse">
              <a:avLst/>
            </a:prstGeom>
            <a:solidFill>
              <a:sysClr val="windowText" lastClr="000000"/>
            </a:solidFill>
            <a:ln w="9525">
              <a:solidFill>
                <a:sysClr val="windowText" lastClr="000000"/>
              </a:solidFill>
              <a:round/>
              <a:headEnd/>
              <a:tailEnd/>
            </a:ln>
          </p:spPr>
          <p:txBody>
            <a:bodyPr wrap="none" anchor="ctr"/>
            <a:lstStyle/>
            <a:p>
              <a:pPr fontAlgn="base">
                <a:spcBef>
                  <a:spcPct val="0"/>
                </a:spcBef>
                <a:spcAft>
                  <a:spcPct val="0"/>
                </a:spcAft>
                <a:defRPr/>
              </a:pPr>
              <a:endParaRPr lang="en-US" kern="0" dirty="0">
                <a:solidFill>
                  <a:prstClr val="black"/>
                </a:solidFill>
              </a:endParaRPr>
            </a:p>
          </p:txBody>
        </p:sp>
        <p:sp>
          <p:nvSpPr>
            <p:cNvPr id="16" name="Oval 14"/>
            <p:cNvSpPr>
              <a:spLocks noChangeArrowheads="1"/>
            </p:cNvSpPr>
            <p:nvPr/>
          </p:nvSpPr>
          <p:spPr bwMode="auto">
            <a:xfrm>
              <a:off x="2968" y="609"/>
              <a:ext cx="192" cy="192"/>
            </a:xfrm>
            <a:prstGeom prst="ellipse">
              <a:avLst/>
            </a:prstGeom>
            <a:solidFill>
              <a:sysClr val="windowText" lastClr="000000"/>
            </a:solidFill>
            <a:ln w="9525">
              <a:solidFill>
                <a:sysClr val="windowText" lastClr="000000"/>
              </a:solidFill>
              <a:round/>
              <a:headEnd/>
              <a:tailEnd/>
            </a:ln>
          </p:spPr>
          <p:txBody>
            <a:bodyPr wrap="none" anchor="ctr"/>
            <a:lstStyle/>
            <a:p>
              <a:pPr fontAlgn="base">
                <a:spcBef>
                  <a:spcPct val="0"/>
                </a:spcBef>
                <a:spcAft>
                  <a:spcPct val="0"/>
                </a:spcAft>
                <a:defRPr/>
              </a:pPr>
              <a:endParaRPr lang="en-US" kern="0" dirty="0">
                <a:solidFill>
                  <a:prstClr val="black"/>
                </a:solidFill>
              </a:endParaRPr>
            </a:p>
          </p:txBody>
        </p:sp>
        <p:sp>
          <p:nvSpPr>
            <p:cNvPr id="17" name="Rectangle 15"/>
            <p:cNvSpPr>
              <a:spLocks noChangeArrowheads="1"/>
            </p:cNvSpPr>
            <p:nvPr/>
          </p:nvSpPr>
          <p:spPr bwMode="auto">
            <a:xfrm>
              <a:off x="2920" y="561"/>
              <a:ext cx="336" cy="144"/>
            </a:xfrm>
            <a:prstGeom prst="rect">
              <a:avLst/>
            </a:prstGeom>
            <a:solidFill>
              <a:srgbClr val="A3A4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en-US" kern="0" dirty="0">
                <a:solidFill>
                  <a:prstClr val="black"/>
                </a:solidFill>
              </a:endParaRPr>
            </a:p>
          </p:txBody>
        </p:sp>
        <p:sp>
          <p:nvSpPr>
            <p:cNvPr id="18" name="Oval 16"/>
            <p:cNvSpPr>
              <a:spLocks noChangeArrowheads="1"/>
            </p:cNvSpPr>
            <p:nvPr/>
          </p:nvSpPr>
          <p:spPr bwMode="auto">
            <a:xfrm>
              <a:off x="2928" y="1872"/>
              <a:ext cx="192" cy="192"/>
            </a:xfrm>
            <a:prstGeom prst="ellipse">
              <a:avLst/>
            </a:prstGeom>
            <a:solidFill>
              <a:sysClr val="windowText" lastClr="000000"/>
            </a:solidFill>
            <a:ln w="9525">
              <a:solidFill>
                <a:sysClr val="windowText" lastClr="000000"/>
              </a:solidFill>
              <a:round/>
              <a:headEnd/>
              <a:tailEnd/>
            </a:ln>
          </p:spPr>
          <p:txBody>
            <a:bodyPr wrap="none" anchor="ctr"/>
            <a:lstStyle/>
            <a:p>
              <a:pPr fontAlgn="base">
                <a:spcBef>
                  <a:spcPct val="0"/>
                </a:spcBef>
                <a:spcAft>
                  <a:spcPct val="0"/>
                </a:spcAft>
                <a:defRPr/>
              </a:pPr>
              <a:endParaRPr lang="en-US" kern="0" dirty="0">
                <a:solidFill>
                  <a:prstClr val="black"/>
                </a:solidFill>
              </a:endParaRPr>
            </a:p>
          </p:txBody>
        </p:sp>
      </p:grpSp>
      <p:pic>
        <p:nvPicPr>
          <p:cNvPr id="1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677" y="2825098"/>
            <a:ext cx="2062163" cy="2682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954058" y="5462574"/>
            <a:ext cx="697627" cy="369332"/>
          </a:xfrm>
          <a:prstGeom prst="rect">
            <a:avLst/>
          </a:prstGeom>
          <a:noFill/>
        </p:spPr>
        <p:txBody>
          <a:bodyPr wrap="none" rtlCol="0">
            <a:spAutoFit/>
          </a:bodyPr>
          <a:lstStyle/>
          <a:p>
            <a:r>
              <a:rPr lang="en-US" dirty="0">
                <a:solidFill>
                  <a:schemeClr val="bg1"/>
                </a:solidFill>
              </a:rPr>
              <a:t>2001</a:t>
            </a:r>
          </a:p>
        </p:txBody>
      </p:sp>
      <p:sp>
        <p:nvSpPr>
          <p:cNvPr id="28" name="TextBox 27"/>
          <p:cNvSpPr txBox="1"/>
          <p:nvPr/>
        </p:nvSpPr>
        <p:spPr>
          <a:xfrm>
            <a:off x="770322" y="1215505"/>
            <a:ext cx="8931503" cy="1477328"/>
          </a:xfrm>
          <a:prstGeom prst="rect">
            <a:avLst/>
          </a:prstGeom>
          <a:noFill/>
        </p:spPr>
        <p:txBody>
          <a:bodyPr wrap="square" rtlCol="0">
            <a:spAutoFit/>
          </a:bodyPr>
          <a:lstStyle/>
          <a:p>
            <a:pPr marL="285744" indent="-285744">
              <a:buFont typeface="Arial" panose="020B0604020202020204" pitchFamily="34" charset="0"/>
              <a:buChar char="•"/>
            </a:pPr>
            <a:r>
              <a:rPr lang="en-US" dirty="0"/>
              <a:t>2001 – Changed from Fastest Mile to 3 Second Gust Wind Loading</a:t>
            </a:r>
          </a:p>
          <a:p>
            <a:pPr marL="285744" indent="-285744">
              <a:buFont typeface="Arial" panose="020B0604020202020204" pitchFamily="34" charset="0"/>
              <a:buChar char="•"/>
            </a:pPr>
            <a:r>
              <a:rPr lang="en-US" dirty="0"/>
              <a:t>2001 -  Fatigue Design Introduced (Section 11)</a:t>
            </a:r>
          </a:p>
          <a:p>
            <a:pPr marL="285744" indent="-285744">
              <a:buFont typeface="Arial" panose="020B0604020202020204" pitchFamily="34" charset="0"/>
              <a:buChar char="•"/>
            </a:pPr>
            <a:r>
              <a:rPr lang="en-US" dirty="0"/>
              <a:t>2013 – Minimum Required design standards on Federal-aid highway projects</a:t>
            </a:r>
          </a:p>
          <a:p>
            <a:pPr marL="285744" indent="-285744">
              <a:buFont typeface="Arial" panose="020B0604020202020204" pitchFamily="34" charset="0"/>
              <a:buChar char="•"/>
            </a:pPr>
            <a:r>
              <a:rPr lang="en-US" dirty="0"/>
              <a:t>2015 – Load Resistance Design Factor (ultimate wind) Introduced</a:t>
            </a:r>
          </a:p>
          <a:p>
            <a:pPr marL="285744" indent="-285744">
              <a:buFont typeface="Arial" panose="020B0604020202020204" pitchFamily="34" charset="0"/>
              <a:buChar char="•"/>
            </a:pPr>
            <a:endParaRPr lang="en-US" dirty="0"/>
          </a:p>
        </p:txBody>
      </p:sp>
      <p:sp>
        <p:nvSpPr>
          <p:cNvPr id="25" name="TextBox 24"/>
          <p:cNvSpPr txBox="1"/>
          <p:nvPr/>
        </p:nvSpPr>
        <p:spPr>
          <a:xfrm>
            <a:off x="7111289" y="5151427"/>
            <a:ext cx="697627" cy="369332"/>
          </a:xfrm>
          <a:prstGeom prst="rect">
            <a:avLst/>
          </a:prstGeom>
          <a:noFill/>
        </p:spPr>
        <p:txBody>
          <a:bodyPr wrap="none" rtlCol="0">
            <a:spAutoFit/>
          </a:bodyPr>
          <a:lstStyle/>
          <a:p>
            <a:r>
              <a:rPr lang="en-US" dirty="0">
                <a:solidFill>
                  <a:schemeClr val="bg1"/>
                </a:solidFill>
              </a:rPr>
              <a:t>2009</a:t>
            </a:r>
          </a:p>
        </p:txBody>
      </p:sp>
      <p:pic>
        <p:nvPicPr>
          <p:cNvPr id="19" name="Content Placeholder 18"/>
          <p:cNvPicPr>
            <a:picLocks noGrp="1" noChangeAspect="1"/>
          </p:cNvPicPr>
          <p:nvPr>
            <p:ph idx="1"/>
          </p:nvPr>
        </p:nvPicPr>
        <p:blipFill>
          <a:blip r:embed="rId4"/>
          <a:stretch>
            <a:fillRect/>
          </a:stretch>
        </p:blipFill>
        <p:spPr>
          <a:xfrm>
            <a:off x="7568364" y="2612851"/>
            <a:ext cx="2040859" cy="2682742"/>
          </a:xfrm>
          <a:prstGeom prst="rect">
            <a:avLst/>
          </a:prstGeom>
          <a:ln>
            <a:solidFill>
              <a:schemeClr val="tx1"/>
            </a:solidFill>
          </a:ln>
        </p:spPr>
      </p:pic>
      <p:grpSp>
        <p:nvGrpSpPr>
          <p:cNvPr id="43" name="Group 42"/>
          <p:cNvGrpSpPr/>
          <p:nvPr/>
        </p:nvGrpSpPr>
        <p:grpSpPr>
          <a:xfrm>
            <a:off x="8653449" y="2203964"/>
            <a:ext cx="2073375" cy="2701438"/>
            <a:chOff x="6490074" y="1524376"/>
            <a:chExt cx="1555031" cy="2026079"/>
          </a:xfrm>
        </p:grpSpPr>
        <p:pic>
          <p:nvPicPr>
            <p:cNvPr id="20" name="Picture 19"/>
            <p:cNvPicPr>
              <a:picLocks noChangeAspect="1"/>
            </p:cNvPicPr>
            <p:nvPr/>
          </p:nvPicPr>
          <p:blipFill>
            <a:blip r:embed="rId5"/>
            <a:stretch>
              <a:fillRect/>
            </a:stretch>
          </p:blipFill>
          <p:spPr>
            <a:xfrm>
              <a:off x="6490074" y="1524376"/>
              <a:ext cx="1555031" cy="2017733"/>
            </a:xfrm>
            <a:prstGeom prst="rect">
              <a:avLst/>
            </a:prstGeom>
            <a:ln>
              <a:solidFill>
                <a:schemeClr val="tx1"/>
              </a:solidFill>
            </a:ln>
          </p:spPr>
        </p:pic>
        <p:sp>
          <p:nvSpPr>
            <p:cNvPr id="27" name="TextBox 26"/>
            <p:cNvSpPr txBox="1"/>
            <p:nvPr/>
          </p:nvSpPr>
          <p:spPr>
            <a:xfrm>
              <a:off x="6988667" y="3273456"/>
              <a:ext cx="523220" cy="276999"/>
            </a:xfrm>
            <a:prstGeom prst="rect">
              <a:avLst/>
            </a:prstGeom>
            <a:noFill/>
          </p:spPr>
          <p:txBody>
            <a:bodyPr wrap="none" rtlCol="0">
              <a:spAutoFit/>
            </a:bodyPr>
            <a:lstStyle/>
            <a:p>
              <a:r>
                <a:rPr lang="en-US" dirty="0">
                  <a:solidFill>
                    <a:schemeClr val="bg1"/>
                  </a:solidFill>
                </a:rPr>
                <a:t>2015</a:t>
              </a:r>
            </a:p>
          </p:txBody>
        </p:sp>
      </p:grpSp>
      <p:sp>
        <p:nvSpPr>
          <p:cNvPr id="26" name="TextBox 25"/>
          <p:cNvSpPr txBox="1"/>
          <p:nvPr/>
        </p:nvSpPr>
        <p:spPr>
          <a:xfrm>
            <a:off x="8212582" y="4905402"/>
            <a:ext cx="697627" cy="369332"/>
          </a:xfrm>
          <a:prstGeom prst="rect">
            <a:avLst/>
          </a:prstGeom>
          <a:noFill/>
        </p:spPr>
        <p:txBody>
          <a:bodyPr wrap="none" rtlCol="0">
            <a:spAutoFit/>
          </a:bodyPr>
          <a:lstStyle/>
          <a:p>
            <a:r>
              <a:rPr lang="en-US" dirty="0"/>
              <a:t>2013</a:t>
            </a:r>
          </a:p>
        </p:txBody>
      </p:sp>
    </p:spTree>
    <p:extLst>
      <p:ext uri="{BB962C8B-B14F-4D97-AF65-F5344CB8AC3E}">
        <p14:creationId xmlns:p14="http://schemas.microsoft.com/office/powerpoint/2010/main" val="2118222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Fatigue Category - AASHTO </a:t>
            </a:r>
            <a:r>
              <a:rPr lang="en-US" dirty="0" smtClean="0">
                <a:solidFill>
                  <a:srgbClr val="FF0000"/>
                </a:solidFill>
              </a:rPr>
              <a:t>2001</a:t>
            </a:r>
            <a:r>
              <a:rPr lang="en-US" dirty="0" smtClean="0"/>
              <a:t>:</a:t>
            </a:r>
            <a:endParaRPr lang="en-US" dirty="0"/>
          </a:p>
        </p:txBody>
      </p:sp>
      <p:sp>
        <p:nvSpPr>
          <p:cNvPr id="6" name="Content Placeholder 1"/>
          <p:cNvSpPr>
            <a:spLocks noGrp="1"/>
          </p:cNvSpPr>
          <p:nvPr>
            <p:ph idx="1"/>
          </p:nvPr>
        </p:nvSpPr>
        <p:spPr/>
        <p:txBody>
          <a:bodyPr>
            <a:normAutofit/>
          </a:bodyPr>
          <a:lstStyle/>
          <a:p>
            <a:pPr marL="0" indent="0">
              <a:buNone/>
            </a:pPr>
            <a:r>
              <a:rPr lang="en-US" sz="2400" dirty="0"/>
              <a:t>Choosing a Fatigue Category (AASHTO 2001 C11.6):</a:t>
            </a:r>
          </a:p>
          <a:p>
            <a:pPr lvl="1">
              <a:buSzPct val="100000"/>
              <a:buFont typeface="Arial" panose="020B0604020202020204" pitchFamily="34" charset="0"/>
              <a:buChar char="•"/>
            </a:pPr>
            <a:r>
              <a:rPr lang="en-US" sz="2000" b="1" dirty="0"/>
              <a:t>Fatigue Category I: Most Stringent </a:t>
            </a:r>
          </a:p>
          <a:p>
            <a:pPr lvl="2">
              <a:buSzPct val="100000"/>
              <a:buFont typeface="Arial" panose="020B0604020202020204" pitchFamily="34" charset="0"/>
              <a:buChar char="•"/>
            </a:pPr>
            <a:r>
              <a:rPr lang="en-US" sz="1600" dirty="0">
                <a:solidFill>
                  <a:srgbClr val="FF0000"/>
                </a:solidFill>
              </a:rPr>
              <a:t>High Hazard</a:t>
            </a:r>
            <a:r>
              <a:rPr lang="en-US" sz="1600" dirty="0"/>
              <a:t> in the event of failure and should be designed to resist rarely occurring wind loading and vibration phenomena.</a:t>
            </a:r>
          </a:p>
          <a:p>
            <a:pPr lvl="2">
              <a:buSzPct val="100000"/>
              <a:buFont typeface="Arial" panose="020B0604020202020204" pitchFamily="34" charset="0"/>
              <a:buChar char="•"/>
            </a:pPr>
            <a:r>
              <a:rPr lang="en-US" sz="1600" dirty="0"/>
              <a:t>The most Critical cantilevered support structures.</a:t>
            </a:r>
          </a:p>
          <a:p>
            <a:pPr lvl="2">
              <a:buSzPct val="100000"/>
              <a:buFont typeface="Arial" panose="020B0604020202020204" pitchFamily="34" charset="0"/>
              <a:buChar char="•"/>
            </a:pPr>
            <a:r>
              <a:rPr lang="en-US" sz="1600" dirty="0"/>
              <a:t>Large sign structures, Variable message sign (VMS), Traffic Structures with long arms, High level lighting structures in excess of 98 feet that are installed on highways where the vehicle speed is such that the consequences of excessive deflection or collision with a fallen structure is intolerable.</a:t>
            </a:r>
          </a:p>
          <a:p>
            <a:pPr lvl="1">
              <a:buSzPct val="100000"/>
              <a:buFont typeface="Arial" panose="020B0604020202020204" pitchFamily="34" charset="0"/>
              <a:buChar char="•"/>
            </a:pPr>
            <a:r>
              <a:rPr lang="en-US" sz="2000" b="1" dirty="0"/>
              <a:t>Fatigue Category III: Least Stringent</a:t>
            </a:r>
          </a:p>
          <a:p>
            <a:pPr lvl="2">
              <a:buSzPct val="100000"/>
              <a:buFont typeface="Arial" panose="020B0604020202020204" pitchFamily="34" charset="0"/>
              <a:buChar char="•"/>
            </a:pPr>
            <a:r>
              <a:rPr lang="en-US" sz="1600" dirty="0"/>
              <a:t>Structures less likely to experience the full limit state wind loads associated with Category I.</a:t>
            </a:r>
          </a:p>
          <a:p>
            <a:pPr lvl="1">
              <a:buSzPct val="100000"/>
              <a:buFont typeface="Arial" panose="020B0604020202020204" pitchFamily="34" charset="0"/>
              <a:buChar char="•"/>
            </a:pPr>
            <a:r>
              <a:rPr lang="en-US" sz="2100" b="1" dirty="0"/>
              <a:t>Fatigue Category II:</a:t>
            </a:r>
          </a:p>
          <a:p>
            <a:pPr lvl="2">
              <a:buSzPct val="100000"/>
              <a:buFont typeface="Arial" panose="020B0604020202020204" pitchFamily="34" charset="0"/>
              <a:buChar char="•"/>
            </a:pPr>
            <a:r>
              <a:rPr lang="en-US" sz="1600" dirty="0"/>
              <a:t>Structures less likely to experience the full limit state wind loads associated with Category I.</a:t>
            </a:r>
          </a:p>
        </p:txBody>
      </p:sp>
    </p:spTree>
    <p:extLst>
      <p:ext uri="{BB962C8B-B14F-4D97-AF65-F5344CB8AC3E}">
        <p14:creationId xmlns:p14="http://schemas.microsoft.com/office/powerpoint/2010/main" val="3881539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Fatigue Category - AASHTO </a:t>
            </a:r>
            <a:r>
              <a:rPr lang="en-US" dirty="0" smtClean="0">
                <a:solidFill>
                  <a:srgbClr val="FF0000"/>
                </a:solidFill>
              </a:rPr>
              <a:t>2013 &amp; 2015</a:t>
            </a:r>
            <a:r>
              <a:rPr lang="en-US" dirty="0" smtClean="0"/>
              <a:t>:</a:t>
            </a:r>
            <a:endParaRPr lang="en-US" dirty="0"/>
          </a:p>
        </p:txBody>
      </p:sp>
      <p:sp>
        <p:nvSpPr>
          <p:cNvPr id="6" name="Content Placeholder 1"/>
          <p:cNvSpPr>
            <a:spLocks noGrp="1"/>
          </p:cNvSpPr>
          <p:nvPr>
            <p:ph idx="1"/>
          </p:nvPr>
        </p:nvSpPr>
        <p:spPr>
          <a:xfrm>
            <a:off x="734068" y="1533796"/>
            <a:ext cx="10864207" cy="5042102"/>
          </a:xfrm>
        </p:spPr>
        <p:txBody>
          <a:bodyPr>
            <a:normAutofit/>
          </a:bodyPr>
          <a:lstStyle/>
          <a:p>
            <a:pPr marL="0" indent="0">
              <a:buNone/>
            </a:pPr>
            <a:r>
              <a:rPr lang="en-US" sz="2400" dirty="0"/>
              <a:t>Choosing a Fatigue Category (AASHTO 2013/2015 C11.6):</a:t>
            </a:r>
          </a:p>
          <a:p>
            <a:pPr lvl="1">
              <a:buSzPct val="100000"/>
              <a:buFont typeface="Arial" panose="020B0604020202020204" pitchFamily="34" charset="0"/>
              <a:buChar char="•"/>
            </a:pPr>
            <a:r>
              <a:rPr lang="en-US" sz="2000" b="1" dirty="0"/>
              <a:t>Fatigue Category I: Most Stringent </a:t>
            </a:r>
          </a:p>
          <a:p>
            <a:pPr lvl="2">
              <a:buSzPct val="100000"/>
              <a:buFont typeface="Arial" panose="020B0604020202020204" pitchFamily="34" charset="0"/>
              <a:buChar char="•"/>
            </a:pPr>
            <a:r>
              <a:rPr lang="en-US" sz="1600" dirty="0"/>
              <a:t>AASHTO </a:t>
            </a:r>
            <a:r>
              <a:rPr lang="en-US" sz="1600" b="1" dirty="0"/>
              <a:t>Recommends</a:t>
            </a:r>
            <a:r>
              <a:rPr lang="en-US" sz="1600" dirty="0"/>
              <a:t> that all Structures </a:t>
            </a:r>
            <a:r>
              <a:rPr lang="en-US" sz="1600" u="sng" dirty="0"/>
              <a:t>without effective mitigation devices </a:t>
            </a:r>
            <a:r>
              <a:rPr lang="en-US" sz="1600" dirty="0"/>
              <a:t>on roadways with a speed limit in </a:t>
            </a:r>
            <a:r>
              <a:rPr lang="en-US" sz="1600" dirty="0">
                <a:solidFill>
                  <a:srgbClr val="FF0000"/>
                </a:solidFill>
              </a:rPr>
              <a:t>excess of 35 mph and ADT exceeding 10,000</a:t>
            </a:r>
            <a:r>
              <a:rPr lang="en-US" sz="1600" dirty="0"/>
              <a:t>, or ADTT exceeding 1,000 be designed to Fatigue Category I</a:t>
            </a:r>
            <a:r>
              <a:rPr lang="en-US" sz="1600" dirty="0" smtClean="0"/>
              <a:t>.</a:t>
            </a:r>
            <a:endParaRPr lang="en-US" sz="1600" dirty="0"/>
          </a:p>
          <a:p>
            <a:pPr lvl="2">
              <a:buSzPct val="100000"/>
              <a:buFont typeface="Arial" panose="020B0604020202020204" pitchFamily="34" charset="0"/>
              <a:buChar char="•"/>
            </a:pPr>
            <a:r>
              <a:rPr lang="en-US" sz="1600" dirty="0"/>
              <a:t>Cantilevered sign structures </a:t>
            </a:r>
            <a:r>
              <a:rPr lang="en-US" sz="1600" u="sng" dirty="0"/>
              <a:t>without mitigation devices </a:t>
            </a:r>
            <a:r>
              <a:rPr lang="en-US" sz="1600" dirty="0"/>
              <a:t>with a span in excess of 50 feet be designed to Fatigue Category I.</a:t>
            </a:r>
          </a:p>
          <a:p>
            <a:pPr lvl="2">
              <a:buSzPct val="100000"/>
              <a:buFont typeface="Arial" panose="020B0604020202020204" pitchFamily="34" charset="0"/>
              <a:buChar char="•"/>
            </a:pPr>
            <a:r>
              <a:rPr lang="en-US" sz="1600" dirty="0"/>
              <a:t>Large sign structures, both cantilevered and non-cantilevered, including variable message signs, </a:t>
            </a:r>
            <a:r>
              <a:rPr lang="en-US" sz="1600" u="sng" dirty="0"/>
              <a:t>without mitigation devices</a:t>
            </a:r>
            <a:r>
              <a:rPr lang="en-US" sz="1600" dirty="0"/>
              <a:t> be designed to Fatigue Category I.</a:t>
            </a:r>
          </a:p>
          <a:p>
            <a:pPr lvl="2">
              <a:buSzPct val="100000"/>
              <a:buFont typeface="Arial" panose="020B0604020202020204" pitchFamily="34" charset="0"/>
              <a:buChar char="•"/>
            </a:pPr>
            <a:r>
              <a:rPr lang="en-US" sz="1600" dirty="0"/>
              <a:t>Structures </a:t>
            </a:r>
            <a:r>
              <a:rPr lang="en-US" sz="1600" u="sng" dirty="0"/>
              <a:t>without mitigation devices</a:t>
            </a:r>
            <a:r>
              <a:rPr lang="en-US" sz="1600" dirty="0"/>
              <a:t> located in an area that is known to have wind conditions that are conducive to vibrations be designed to Fatigue Category I.</a:t>
            </a:r>
          </a:p>
          <a:p>
            <a:pPr lvl="2">
              <a:buSzPct val="100000"/>
              <a:buFont typeface="Arial" panose="020B0604020202020204" pitchFamily="34" charset="0"/>
              <a:buChar char="•"/>
            </a:pPr>
            <a:r>
              <a:rPr lang="en-US" sz="1600" dirty="0"/>
              <a:t>Structures classified as Category I should be designed to resist rarely occurring wind loading and vibration phenomena.</a:t>
            </a:r>
          </a:p>
          <a:p>
            <a:pPr lvl="1">
              <a:buSzPct val="100000"/>
              <a:buFont typeface="Arial" panose="020B0604020202020204" pitchFamily="34" charset="0"/>
              <a:buChar char="•"/>
            </a:pPr>
            <a:r>
              <a:rPr lang="en-US" sz="2000" b="1" dirty="0"/>
              <a:t>Fatigue Category III: Least Stringent</a:t>
            </a:r>
          </a:p>
          <a:p>
            <a:pPr lvl="2">
              <a:buSzPct val="100000"/>
              <a:buFont typeface="Arial" panose="020B0604020202020204" pitchFamily="34" charset="0"/>
              <a:buChar char="•"/>
            </a:pPr>
            <a:r>
              <a:rPr lang="en-US" sz="1600" dirty="0"/>
              <a:t>Structures located on roads with speed limits of 35 mph or less.</a:t>
            </a:r>
          </a:p>
          <a:p>
            <a:pPr lvl="2">
              <a:buSzPct val="100000"/>
              <a:buFont typeface="Arial" panose="020B0604020202020204" pitchFamily="34" charset="0"/>
              <a:buChar char="•"/>
            </a:pPr>
            <a:r>
              <a:rPr lang="en-US" sz="1600" dirty="0"/>
              <a:t>Structures that are located such that a failure will not affect traffic.</a:t>
            </a:r>
          </a:p>
          <a:p>
            <a:pPr lvl="1">
              <a:buSzPct val="100000"/>
              <a:buFont typeface="Arial" panose="020B0604020202020204" pitchFamily="34" charset="0"/>
              <a:buChar char="•"/>
            </a:pPr>
            <a:r>
              <a:rPr lang="en-US" sz="2100" b="1" dirty="0"/>
              <a:t>Fatigue Category II:</a:t>
            </a:r>
          </a:p>
          <a:p>
            <a:pPr lvl="2">
              <a:buSzPct val="100000"/>
              <a:buFont typeface="Arial" panose="020B0604020202020204" pitchFamily="34" charset="0"/>
              <a:buChar char="•"/>
            </a:pPr>
            <a:r>
              <a:rPr lang="en-US" sz="1600" dirty="0"/>
              <a:t>All structures not explicitly meeting the Category I or Category III criteria.</a:t>
            </a:r>
          </a:p>
          <a:p>
            <a:pPr lvl="2">
              <a:buSzPct val="100000"/>
              <a:buFont typeface="Arial" panose="020B0604020202020204" pitchFamily="34" charset="0"/>
              <a:buChar char="•"/>
            </a:pPr>
            <a:endParaRPr lang="en-US" dirty="0"/>
          </a:p>
        </p:txBody>
      </p:sp>
      <p:sp>
        <p:nvSpPr>
          <p:cNvPr id="4" name="TextBox 3"/>
          <p:cNvSpPr txBox="1"/>
          <p:nvPr/>
        </p:nvSpPr>
        <p:spPr>
          <a:xfrm>
            <a:off x="58615" y="2286669"/>
            <a:ext cx="1633998" cy="2246769"/>
          </a:xfrm>
          <a:prstGeom prst="rect">
            <a:avLst/>
          </a:prstGeom>
          <a:noFill/>
          <a:ln>
            <a:solidFill>
              <a:srgbClr val="FF0000"/>
            </a:solidFill>
          </a:ln>
        </p:spPr>
        <p:txBody>
          <a:bodyPr wrap="square" rtlCol="0">
            <a:spAutoFit/>
          </a:bodyPr>
          <a:lstStyle/>
          <a:p>
            <a:r>
              <a:rPr lang="en-US" sz="2000" dirty="0">
                <a:solidFill>
                  <a:srgbClr val="FF0000"/>
                </a:solidFill>
              </a:rPr>
              <a:t>Note:</a:t>
            </a:r>
          </a:p>
          <a:p>
            <a:r>
              <a:rPr lang="en-US" sz="2000" dirty="0">
                <a:solidFill>
                  <a:srgbClr val="FF0000"/>
                </a:solidFill>
              </a:rPr>
              <a:t>Quantifies FC1</a:t>
            </a:r>
          </a:p>
          <a:p>
            <a:endParaRPr lang="en-US" sz="2000" dirty="0">
              <a:solidFill>
                <a:srgbClr val="FF0000"/>
              </a:solidFill>
            </a:endParaRPr>
          </a:p>
          <a:p>
            <a:r>
              <a:rPr lang="en-US" sz="2000" dirty="0" smtClean="0">
                <a:solidFill>
                  <a:srgbClr val="FF0000"/>
                </a:solidFill>
              </a:rPr>
              <a:t>References</a:t>
            </a:r>
          </a:p>
          <a:p>
            <a:r>
              <a:rPr lang="en-US" sz="2000" dirty="0" smtClean="0">
                <a:solidFill>
                  <a:srgbClr val="FF0000"/>
                </a:solidFill>
              </a:rPr>
              <a:t>mitigation </a:t>
            </a:r>
            <a:r>
              <a:rPr lang="en-US" sz="2000" dirty="0">
                <a:solidFill>
                  <a:srgbClr val="FF0000"/>
                </a:solidFill>
              </a:rPr>
              <a:t>device</a:t>
            </a:r>
          </a:p>
        </p:txBody>
      </p:sp>
      <p:sp>
        <p:nvSpPr>
          <p:cNvPr id="5" name="TextBox 4"/>
          <p:cNvSpPr txBox="1"/>
          <p:nvPr/>
        </p:nvSpPr>
        <p:spPr>
          <a:xfrm>
            <a:off x="8401566" y="2720859"/>
            <a:ext cx="3196709" cy="253916"/>
          </a:xfrm>
          <a:prstGeom prst="rect">
            <a:avLst/>
          </a:prstGeom>
          <a:noFill/>
        </p:spPr>
        <p:txBody>
          <a:bodyPr wrap="none" rtlCol="0">
            <a:spAutoFit/>
          </a:bodyPr>
          <a:lstStyle/>
          <a:p>
            <a:r>
              <a:rPr lang="en-US" sz="1050" dirty="0"/>
              <a:t>*</a:t>
            </a:r>
            <a:r>
              <a:rPr lang="en-US" sz="1050" dirty="0" err="1"/>
              <a:t>kk</a:t>
            </a:r>
            <a:r>
              <a:rPr lang="en-US" sz="1050" dirty="0"/>
              <a:t> - road design </a:t>
            </a:r>
            <a:r>
              <a:rPr lang="en-US" sz="1050" dirty="0" err="1"/>
              <a:t>avg</a:t>
            </a:r>
            <a:r>
              <a:rPr lang="en-US" sz="1050" dirty="0"/>
              <a:t> is 1900 per lane per hour</a:t>
            </a:r>
          </a:p>
        </p:txBody>
      </p:sp>
    </p:spTree>
    <p:extLst>
      <p:ext uri="{BB962C8B-B14F-4D97-AF65-F5344CB8AC3E}">
        <p14:creationId xmlns:p14="http://schemas.microsoft.com/office/powerpoint/2010/main" val="536779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vs 2015</a:t>
            </a:r>
            <a:endParaRPr lang="en-US" dirty="0"/>
          </a:p>
        </p:txBody>
      </p:sp>
      <p:sp>
        <p:nvSpPr>
          <p:cNvPr id="3" name="Content Placeholder 2"/>
          <p:cNvSpPr>
            <a:spLocks noGrp="1"/>
          </p:cNvSpPr>
          <p:nvPr>
            <p:ph idx="1"/>
          </p:nvPr>
        </p:nvSpPr>
        <p:spPr/>
        <p:txBody>
          <a:bodyPr/>
          <a:lstStyle/>
          <a:p>
            <a:r>
              <a:rPr lang="en-US" dirty="0" smtClean="0"/>
              <a:t>2013 uses the old design method and wind maps.  Will be more familiar to traffic engineers</a:t>
            </a:r>
          </a:p>
          <a:p>
            <a:endParaRPr lang="en-US" dirty="0"/>
          </a:p>
          <a:p>
            <a:r>
              <a:rPr lang="en-US" dirty="0" smtClean="0"/>
              <a:t>2015 uses the new LRFD (Load Resistance Design Factor) and Ultimate wind</a:t>
            </a:r>
          </a:p>
          <a:p>
            <a:pPr lvl="1"/>
            <a:r>
              <a:rPr lang="en-US" dirty="0" smtClean="0"/>
              <a:t>Newer AASHTOs coming will be based on LRFD so 2015 will be more current longer</a:t>
            </a:r>
          </a:p>
          <a:p>
            <a:pPr marL="0" indent="0">
              <a:buNone/>
            </a:pPr>
            <a:endParaRPr lang="en-US" dirty="0"/>
          </a:p>
        </p:txBody>
      </p:sp>
      <p:sp>
        <p:nvSpPr>
          <p:cNvPr id="4" name="Slide Number Placeholder 3"/>
          <p:cNvSpPr>
            <a:spLocks noGrp="1"/>
          </p:cNvSpPr>
          <p:nvPr>
            <p:ph type="sldNum" sz="quarter" idx="12"/>
          </p:nvPr>
        </p:nvSpPr>
        <p:spPr/>
        <p:txBody>
          <a:bodyPr/>
          <a:lstStyle/>
          <a:p>
            <a:fld id="{F61F25E8-2DCC-40A8-8A8F-D1DAAA7777CA}" type="slidenum">
              <a:rPr lang="en-US" smtClean="0"/>
              <a:pPr/>
              <a:t>9</a:t>
            </a:fld>
            <a:endParaRPr lang="en-US" dirty="0"/>
          </a:p>
        </p:txBody>
      </p:sp>
    </p:spTree>
    <p:extLst>
      <p:ext uri="{BB962C8B-B14F-4D97-AF65-F5344CB8AC3E}">
        <p14:creationId xmlns:p14="http://schemas.microsoft.com/office/powerpoint/2010/main" val="3475634861"/>
      </p:ext>
    </p:extLst>
  </p:cSld>
  <p:clrMapOvr>
    <a:masterClrMapping/>
  </p:clrMapOvr>
</p:sld>
</file>

<file path=ppt/theme/theme1.xml><?xml version="1.0" encoding="utf-8"?>
<a:theme xmlns:a="http://schemas.openxmlformats.org/drawingml/2006/main" name="Office Theme">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6848</TotalTime>
  <Words>2031</Words>
  <Application>Microsoft Office PowerPoint</Application>
  <PresentationFormat>Widescreen</PresentationFormat>
  <Paragraphs>544</Paragraphs>
  <Slides>29</Slides>
  <Notes>4</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Century Gothic</vt:lpstr>
      <vt:lpstr>Courier New</vt:lpstr>
      <vt:lpstr>Times New Roman</vt:lpstr>
      <vt:lpstr>Wingdings</vt:lpstr>
      <vt:lpstr>Office Theme</vt:lpstr>
      <vt:lpstr>Bitmap Image</vt:lpstr>
      <vt:lpstr> Introduction</vt:lpstr>
      <vt:lpstr>Agenda</vt:lpstr>
      <vt:lpstr>PowerPoint Presentation</vt:lpstr>
      <vt:lpstr>PowerPoint Presentation</vt:lpstr>
      <vt:lpstr>FHWA Final Ruling:</vt:lpstr>
      <vt:lpstr>The AASHTO Evolution:</vt:lpstr>
      <vt:lpstr>Fatigue Category - AASHTO 2001:</vt:lpstr>
      <vt:lpstr>Fatigue Category - AASHTO 2013 &amp; 2015:</vt:lpstr>
      <vt:lpstr>2013 vs 2015</vt:lpstr>
      <vt:lpstr>55’ Mast Arm Example</vt:lpstr>
      <vt:lpstr>Fatigue Loads:</vt:lpstr>
      <vt:lpstr>Galloping Loads:</vt:lpstr>
      <vt:lpstr>Galloping Loads:</vt:lpstr>
      <vt:lpstr>Truck-Induced Loads:</vt:lpstr>
      <vt:lpstr>Natural Wind Gusts:</vt:lpstr>
      <vt:lpstr>The Valmont Solution:</vt:lpstr>
      <vt:lpstr>Testing at UCONN</vt:lpstr>
      <vt:lpstr>Testing at UCONN</vt:lpstr>
      <vt:lpstr>55’ Mast Arm Example</vt:lpstr>
      <vt:lpstr>30’</vt:lpstr>
      <vt:lpstr>50’</vt:lpstr>
      <vt:lpstr>Don’t hand out too much info</vt:lpstr>
      <vt:lpstr>Drawings</vt:lpstr>
      <vt:lpstr>DB Drawing</vt:lpstr>
      <vt:lpstr>TK drawing (same drawing #)</vt:lpstr>
      <vt:lpstr>How to Write a Spec</vt:lpstr>
      <vt:lpstr>Written Spec</vt:lpstr>
      <vt:lpstr>Written Spec</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Wilt, Tamara L.</dc:creator>
  <cp:lastModifiedBy>Gage, Daniel T.</cp:lastModifiedBy>
  <cp:revision>252</cp:revision>
  <cp:lastPrinted>2016-10-07T15:19:52Z</cp:lastPrinted>
  <dcterms:created xsi:type="dcterms:W3CDTF">2016-09-13T15:57:51Z</dcterms:created>
  <dcterms:modified xsi:type="dcterms:W3CDTF">2018-09-12T20:46:17Z</dcterms:modified>
</cp:coreProperties>
</file>